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24"/>
  </p:notesMasterIdLst>
  <p:sldIdLst>
    <p:sldId id="372" r:id="rId3"/>
    <p:sldId id="282" r:id="rId4"/>
    <p:sldId id="281" r:id="rId5"/>
    <p:sldId id="279" r:id="rId6"/>
    <p:sldId id="280" r:id="rId7"/>
    <p:sldId id="275" r:id="rId8"/>
    <p:sldId id="375" r:id="rId9"/>
    <p:sldId id="376" r:id="rId10"/>
    <p:sldId id="286" r:id="rId11"/>
    <p:sldId id="284" r:id="rId12"/>
    <p:sldId id="288" r:id="rId13"/>
    <p:sldId id="289" r:id="rId14"/>
    <p:sldId id="283" r:id="rId15"/>
    <p:sldId id="273" r:id="rId16"/>
    <p:sldId id="278" r:id="rId17"/>
    <p:sldId id="377" r:id="rId18"/>
    <p:sldId id="285" r:id="rId19"/>
    <p:sldId id="345" r:id="rId20"/>
    <p:sldId id="346" r:id="rId21"/>
    <p:sldId id="373" r:id="rId22"/>
    <p:sldId id="3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C63"/>
    <a:srgbClr val="80B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669" autoAdjust="0"/>
  </p:normalViewPr>
  <p:slideViewPr>
    <p:cSldViewPr>
      <p:cViewPr varScale="1">
        <p:scale>
          <a:sx n="82" d="100"/>
          <a:sy n="82" d="100"/>
        </p:scale>
        <p:origin x="176"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E025A-4C7C-49EE-9D83-FDDF9FEA1AC0}" type="datetimeFigureOut">
              <a:rPr lang="en-US" smtClean="0"/>
              <a:t>10/5/19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112F4-EBCA-40F8-A26F-220CDE5FF955}" type="slidenum">
              <a:rPr lang="en-US" smtClean="0"/>
              <a:t>‹#›</a:t>
            </a:fld>
            <a:endParaRPr lang="en-US"/>
          </a:p>
        </p:txBody>
      </p:sp>
    </p:spTree>
    <p:extLst>
      <p:ext uri="{BB962C8B-B14F-4D97-AF65-F5344CB8AC3E}">
        <p14:creationId xmlns:p14="http://schemas.microsoft.com/office/powerpoint/2010/main" val="225780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818C03-B991-4978-8AD6-26B3BC1322BE}"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13848-B516-4ED9-AE22-14C9D12DA463}" type="slidenum">
              <a:rPr lang="en-US" smtClean="0"/>
              <a:t>‹#›</a:t>
            </a:fld>
            <a:endParaRPr lang="en-US"/>
          </a:p>
        </p:txBody>
      </p:sp>
    </p:spTree>
    <p:extLst>
      <p:ext uri="{BB962C8B-B14F-4D97-AF65-F5344CB8AC3E}">
        <p14:creationId xmlns:p14="http://schemas.microsoft.com/office/powerpoint/2010/main" val="335802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18C03-B991-4978-8AD6-26B3BC1322BE}"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13848-B516-4ED9-AE22-14C9D12DA463}" type="slidenum">
              <a:rPr lang="en-US" smtClean="0"/>
              <a:t>‹#›</a:t>
            </a:fld>
            <a:endParaRPr lang="en-US"/>
          </a:p>
        </p:txBody>
      </p:sp>
    </p:spTree>
    <p:extLst>
      <p:ext uri="{BB962C8B-B14F-4D97-AF65-F5344CB8AC3E}">
        <p14:creationId xmlns:p14="http://schemas.microsoft.com/office/powerpoint/2010/main" val="249969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18C03-B991-4978-8AD6-26B3BC1322BE}"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13848-B516-4ED9-AE22-14C9D12DA463}" type="slidenum">
              <a:rPr lang="en-US" smtClean="0"/>
              <a:t>‹#›</a:t>
            </a:fld>
            <a:endParaRPr lang="en-US"/>
          </a:p>
        </p:txBody>
      </p:sp>
    </p:spTree>
    <p:extLst>
      <p:ext uri="{BB962C8B-B14F-4D97-AF65-F5344CB8AC3E}">
        <p14:creationId xmlns:p14="http://schemas.microsoft.com/office/powerpoint/2010/main" val="10152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5307F0-1788-4396-8FC2-53D458867ECD}"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2FD0E-CC3E-4B89-9903-6204CD560908}" type="slidenum">
              <a:rPr lang="en-US" smtClean="0"/>
              <a:t>‹#›</a:t>
            </a:fld>
            <a:endParaRPr lang="en-US"/>
          </a:p>
        </p:txBody>
      </p:sp>
      <p:cxnSp>
        <p:nvCxnSpPr>
          <p:cNvPr id="8" name="Straight Connector 7"/>
          <p:cNvCxnSpPr/>
          <p:nvPr/>
        </p:nvCxnSpPr>
        <p:spPr>
          <a:xfrm>
            <a:off x="685800" y="3398520"/>
            <a:ext cx="7848600" cy="1588"/>
          </a:xfrm>
          <a:prstGeom prst="line">
            <a:avLst/>
          </a:prstGeom>
          <a:ln w="28575">
            <a:solidFill>
              <a:srgbClr val="3B5C63"/>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5307F0-1788-4396-8FC2-53D458867ECD}"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2FD0E-CC3E-4B89-9903-6204CD56090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5307F0-1788-4396-8FC2-53D458867ECD}"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2FD0E-CC3E-4B89-9903-6204CD56090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5307F0-1788-4396-8FC2-53D458867ECD}" type="datetimeFigureOut">
              <a:rPr lang="en-US" smtClean="0"/>
              <a:t>10/5/19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2FD0E-CC3E-4B89-9903-6204CD56090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5307F0-1788-4396-8FC2-53D458867ECD}" type="datetimeFigureOut">
              <a:rPr lang="en-US" smtClean="0"/>
              <a:t>10/5/19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F2FD0E-CC3E-4B89-9903-6204CD56090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5307F0-1788-4396-8FC2-53D458867ECD}" type="datetimeFigureOut">
              <a:rPr lang="en-US" smtClean="0"/>
              <a:t>10/5/19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F2FD0E-CC3E-4B89-9903-6204CD56090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307F0-1788-4396-8FC2-53D458867ECD}" type="datetimeFigureOut">
              <a:rPr lang="en-US" smtClean="0"/>
              <a:t>10/5/19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F2FD0E-CC3E-4B89-9903-6204CD56090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5307F0-1788-4396-8FC2-53D458867ECD}" type="datetimeFigureOut">
              <a:rPr lang="en-US" smtClean="0"/>
              <a:t>10/5/19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2FD0E-CC3E-4B89-9903-6204CD56090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18C03-B991-4978-8AD6-26B3BC1322BE}"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13848-B516-4ED9-AE22-14C9D12DA463}" type="slidenum">
              <a:rPr lang="en-US" smtClean="0"/>
              <a:t>‹#›</a:t>
            </a:fld>
            <a:endParaRPr lang="en-US"/>
          </a:p>
        </p:txBody>
      </p:sp>
    </p:spTree>
    <p:extLst>
      <p:ext uri="{BB962C8B-B14F-4D97-AF65-F5344CB8AC3E}">
        <p14:creationId xmlns:p14="http://schemas.microsoft.com/office/powerpoint/2010/main" val="1449717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5307F0-1788-4396-8FC2-53D458867ECD}" type="datetimeFigureOut">
              <a:rPr lang="en-US" smtClean="0"/>
              <a:t>10/5/19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2FD0E-CC3E-4B89-9903-6204CD56090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5307F0-1788-4396-8FC2-53D458867ECD}"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2FD0E-CC3E-4B89-9903-6204CD56090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307F0-1788-4396-8FC2-53D458867ECD}"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2FD0E-CC3E-4B89-9903-6204CD5609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18C03-B991-4978-8AD6-26B3BC1322BE}"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13848-B516-4ED9-AE22-14C9D12DA463}" type="slidenum">
              <a:rPr lang="en-US" smtClean="0"/>
              <a:t>‹#›</a:t>
            </a:fld>
            <a:endParaRPr lang="en-US"/>
          </a:p>
        </p:txBody>
      </p:sp>
    </p:spTree>
    <p:extLst>
      <p:ext uri="{BB962C8B-B14F-4D97-AF65-F5344CB8AC3E}">
        <p14:creationId xmlns:p14="http://schemas.microsoft.com/office/powerpoint/2010/main" val="410801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818C03-B991-4978-8AD6-26B3BC1322BE}" type="datetimeFigureOut">
              <a:rPr lang="en-US" smtClean="0"/>
              <a:t>10/5/19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13848-B516-4ED9-AE22-14C9D12DA463}" type="slidenum">
              <a:rPr lang="en-US" smtClean="0"/>
              <a:t>‹#›</a:t>
            </a:fld>
            <a:endParaRPr lang="en-US"/>
          </a:p>
        </p:txBody>
      </p:sp>
    </p:spTree>
    <p:extLst>
      <p:ext uri="{BB962C8B-B14F-4D97-AF65-F5344CB8AC3E}">
        <p14:creationId xmlns:p14="http://schemas.microsoft.com/office/powerpoint/2010/main" val="30913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818C03-B991-4978-8AD6-26B3BC1322BE}" type="datetimeFigureOut">
              <a:rPr lang="en-US" smtClean="0"/>
              <a:t>10/5/19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13848-B516-4ED9-AE22-14C9D12DA463}" type="slidenum">
              <a:rPr lang="en-US" smtClean="0"/>
              <a:t>‹#›</a:t>
            </a:fld>
            <a:endParaRPr lang="en-US"/>
          </a:p>
        </p:txBody>
      </p:sp>
    </p:spTree>
    <p:extLst>
      <p:ext uri="{BB962C8B-B14F-4D97-AF65-F5344CB8AC3E}">
        <p14:creationId xmlns:p14="http://schemas.microsoft.com/office/powerpoint/2010/main" val="368736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818C03-B991-4978-8AD6-26B3BC1322BE}" type="datetimeFigureOut">
              <a:rPr lang="en-US" smtClean="0"/>
              <a:t>10/5/19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13848-B516-4ED9-AE22-14C9D12DA463}" type="slidenum">
              <a:rPr lang="en-US" smtClean="0"/>
              <a:t>‹#›</a:t>
            </a:fld>
            <a:endParaRPr lang="en-US"/>
          </a:p>
        </p:txBody>
      </p:sp>
    </p:spTree>
    <p:extLst>
      <p:ext uri="{BB962C8B-B14F-4D97-AF65-F5344CB8AC3E}">
        <p14:creationId xmlns:p14="http://schemas.microsoft.com/office/powerpoint/2010/main" val="402356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18C03-B991-4978-8AD6-26B3BC1322BE}" type="datetimeFigureOut">
              <a:rPr lang="en-US" smtClean="0"/>
              <a:t>10/5/19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13848-B516-4ED9-AE22-14C9D12DA463}" type="slidenum">
              <a:rPr lang="en-US" smtClean="0"/>
              <a:t>‹#›</a:t>
            </a:fld>
            <a:endParaRPr lang="en-US"/>
          </a:p>
        </p:txBody>
      </p:sp>
    </p:spTree>
    <p:extLst>
      <p:ext uri="{BB962C8B-B14F-4D97-AF65-F5344CB8AC3E}">
        <p14:creationId xmlns:p14="http://schemas.microsoft.com/office/powerpoint/2010/main" val="119569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18C03-B991-4978-8AD6-26B3BC1322BE}" type="datetimeFigureOut">
              <a:rPr lang="en-US" smtClean="0"/>
              <a:t>10/5/19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13848-B516-4ED9-AE22-14C9D12DA463}" type="slidenum">
              <a:rPr lang="en-US" smtClean="0"/>
              <a:t>‹#›</a:t>
            </a:fld>
            <a:endParaRPr lang="en-US"/>
          </a:p>
        </p:txBody>
      </p:sp>
    </p:spTree>
    <p:extLst>
      <p:ext uri="{BB962C8B-B14F-4D97-AF65-F5344CB8AC3E}">
        <p14:creationId xmlns:p14="http://schemas.microsoft.com/office/powerpoint/2010/main" val="80282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18C03-B991-4978-8AD6-26B3BC1322BE}" type="datetimeFigureOut">
              <a:rPr lang="en-US" smtClean="0"/>
              <a:t>10/5/19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13848-B516-4ED9-AE22-14C9D12DA463}" type="slidenum">
              <a:rPr lang="en-US" smtClean="0"/>
              <a:t>‹#›</a:t>
            </a:fld>
            <a:endParaRPr lang="en-US"/>
          </a:p>
        </p:txBody>
      </p:sp>
    </p:spTree>
    <p:extLst>
      <p:ext uri="{BB962C8B-B14F-4D97-AF65-F5344CB8AC3E}">
        <p14:creationId xmlns:p14="http://schemas.microsoft.com/office/powerpoint/2010/main" val="288176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18C03-B991-4978-8AD6-26B3BC1322BE}" type="datetimeFigureOut">
              <a:rPr lang="en-US" smtClean="0"/>
              <a:t>10/5/19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13848-B516-4ED9-AE22-14C9D12DA463}" type="slidenum">
              <a:rPr lang="en-US" smtClean="0"/>
              <a:t>‹#›</a:t>
            </a:fld>
            <a:endParaRPr lang="en-US"/>
          </a:p>
        </p:txBody>
      </p:sp>
      <p:sp>
        <p:nvSpPr>
          <p:cNvPr id="7" name="Rectangle 6"/>
          <p:cNvSpPr/>
          <p:nvPr userDrawn="1"/>
        </p:nvSpPr>
        <p:spPr>
          <a:xfrm>
            <a:off x="0" y="0"/>
            <a:ext cx="9144000" cy="365760"/>
          </a:xfrm>
          <a:prstGeom prst="rect">
            <a:avLst/>
          </a:prstGeom>
          <a:solidFill>
            <a:srgbClr val="80B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24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rgbClr val="80B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75307F0-1788-4396-8FC2-53D458867ECD}" type="datetimeFigureOut">
              <a:rPr lang="en-US" smtClean="0"/>
              <a:t>10/5/19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0F2FD0E-CC3E-4B89-9903-6204CD560908}" type="slidenum">
              <a:rPr lang="en-US" smtClean="0"/>
              <a:t>‹#›</a:t>
            </a:fld>
            <a:endParaRPr lang="en-US"/>
          </a:p>
        </p:txBody>
      </p:sp>
      <p:pic>
        <p:nvPicPr>
          <p:cNvPr id="9" name="Picture 2" descr="C:\Users\leff\Downloads\EBMCalc_Logo_MASTER[WIP] (1).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52500" r="37454" b="50000"/>
          <a:stretch/>
        </p:blipFill>
        <p:spPr bwMode="auto">
          <a:xfrm>
            <a:off x="8149206" y="5703014"/>
            <a:ext cx="918594" cy="1078786"/>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DA194-91F4-4604-A1C1-5030AC2AAF72}"/>
              </a:ext>
            </a:extLst>
          </p:cNvPr>
          <p:cNvSpPr>
            <a:spLocks noGrp="1"/>
          </p:cNvSpPr>
          <p:nvPr>
            <p:ph type="ctrTitle"/>
          </p:nvPr>
        </p:nvSpPr>
        <p:spPr>
          <a:xfrm>
            <a:off x="675154" y="4572000"/>
            <a:ext cx="7772400" cy="1470025"/>
          </a:xfrm>
        </p:spPr>
        <p:txBody>
          <a:bodyPr>
            <a:normAutofit fontScale="90000"/>
          </a:bodyPr>
          <a:lstStyle/>
          <a:p>
            <a:pPr algn="l"/>
            <a:r>
              <a:rPr lang="en-US" sz="2800" b="1" dirty="0">
                <a:solidFill>
                  <a:srgbClr val="3B5C63"/>
                </a:solidFill>
                <a:latin typeface="Arial" panose="020B0604020202020204" pitchFamily="34" charset="0"/>
                <a:cs typeface="Arial" panose="020B0604020202020204" pitchFamily="34" charset="0"/>
              </a:rPr>
              <a:t>EBMcalc and EBMcalc FHIR® Edition</a:t>
            </a:r>
            <a:br>
              <a:rPr lang="en-US" sz="2800" b="1" dirty="0">
                <a:solidFill>
                  <a:srgbClr val="3B5C63"/>
                </a:solidFill>
                <a:latin typeface="Arial" panose="020B0604020202020204" pitchFamily="34" charset="0"/>
                <a:cs typeface="Arial" panose="020B0604020202020204" pitchFamily="34" charset="0"/>
              </a:rPr>
            </a:br>
            <a:r>
              <a:rPr lang="en-US" sz="2800" b="1" dirty="0">
                <a:solidFill>
                  <a:srgbClr val="80BF7E"/>
                </a:solidFill>
                <a:latin typeface="Arial" panose="020B0604020202020204" pitchFamily="34" charset="0"/>
                <a:cs typeface="Arial" panose="020B0604020202020204" pitchFamily="34" charset="0"/>
              </a:rPr>
              <a:t>System Build</a:t>
            </a:r>
            <a:br>
              <a:rPr lang="en-US" sz="2800" b="1" dirty="0">
                <a:solidFill>
                  <a:srgbClr val="80BF7E"/>
                </a:solidFill>
                <a:latin typeface="Arial" panose="020B0604020202020204" pitchFamily="34" charset="0"/>
                <a:cs typeface="Arial" panose="020B0604020202020204" pitchFamily="34" charset="0"/>
              </a:rPr>
            </a:br>
            <a:r>
              <a:rPr lang="en-US" sz="2800" b="1" dirty="0">
                <a:solidFill>
                  <a:srgbClr val="80BF7E"/>
                </a:solidFill>
                <a:latin typeface="Arial" panose="020B0604020202020204" pitchFamily="34" charset="0"/>
                <a:cs typeface="Arial" panose="020B0604020202020204" pitchFamily="34" charset="0"/>
              </a:rPr>
              <a:t>Quality Assurance</a:t>
            </a:r>
            <a:br>
              <a:rPr lang="en-US" sz="3200" b="1" dirty="0">
                <a:solidFill>
                  <a:srgbClr val="3B5C63"/>
                </a:solidFill>
                <a:latin typeface="Arial" panose="020B0604020202020204" pitchFamily="34" charset="0"/>
                <a:cs typeface="Arial" panose="020B0604020202020204" pitchFamily="34" charset="0"/>
              </a:rPr>
            </a:br>
            <a:endParaRPr lang="en-US" sz="2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9998536-43B5-419C-A3A8-7666494C2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34448"/>
            <a:ext cx="7022594" cy="3429000"/>
          </a:xfrm>
          <a:prstGeom prst="rect">
            <a:avLst/>
          </a:prstGeom>
        </p:spPr>
      </p:pic>
    </p:spTree>
    <p:extLst>
      <p:ext uri="{BB962C8B-B14F-4D97-AF65-F5344CB8AC3E}">
        <p14:creationId xmlns:p14="http://schemas.microsoft.com/office/powerpoint/2010/main" val="463938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B5C63"/>
                </a:solidFill>
              </a:rPr>
              <a:t>Calculator Testing</a:t>
            </a:r>
          </a:p>
        </p:txBody>
      </p:sp>
      <p:sp>
        <p:nvSpPr>
          <p:cNvPr id="3" name="Content Placeholder 2"/>
          <p:cNvSpPr>
            <a:spLocks noGrp="1"/>
          </p:cNvSpPr>
          <p:nvPr>
            <p:ph idx="1"/>
          </p:nvPr>
        </p:nvSpPr>
        <p:spPr>
          <a:xfrm>
            <a:off x="457200" y="1676400"/>
            <a:ext cx="8229600" cy="4800600"/>
          </a:xfrm>
        </p:spPr>
        <p:txBody>
          <a:bodyPr>
            <a:normAutofit/>
          </a:bodyPr>
          <a:lstStyle/>
          <a:p>
            <a:r>
              <a:rPr lang="en-US" dirty="0"/>
              <a:t>All calculator literature references, ICD codes and </a:t>
            </a:r>
            <a:r>
              <a:rPr lang="en-US" dirty="0" err="1"/>
              <a:t>MeSH</a:t>
            </a:r>
            <a:r>
              <a:rPr lang="en-US" dirty="0"/>
              <a:t> terms are reviewed for accuracy by our medical director.</a:t>
            </a:r>
          </a:p>
          <a:p>
            <a:r>
              <a:rPr lang="en-US" dirty="0"/>
              <a:t>All external links to literature resources are tested for stability and accuracy (typically PubMed).</a:t>
            </a:r>
          </a:p>
          <a:p>
            <a:r>
              <a:rPr lang="en-US" dirty="0"/>
              <a:t>All LOINC codes used in EHR Connect calculators are internally validated though checksum algorithms, and externally validated by the review of code definitions at </a:t>
            </a:r>
            <a:r>
              <a:rPr lang="en-US" dirty="0" err="1"/>
              <a:t>LOINC.org</a:t>
            </a:r>
            <a:endParaRPr lang="en-US" dirty="0"/>
          </a:p>
          <a:p>
            <a:r>
              <a:rPr lang="en-US" dirty="0"/>
              <a:t>Extensive manual testing is done on all new calculators, trying various combinations of valid and invalid user inputs.</a:t>
            </a:r>
          </a:p>
        </p:txBody>
      </p:sp>
    </p:spTree>
    <p:extLst>
      <p:ext uri="{BB962C8B-B14F-4D97-AF65-F5344CB8AC3E}">
        <p14:creationId xmlns:p14="http://schemas.microsoft.com/office/powerpoint/2010/main" val="241800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B5C63"/>
                </a:solidFill>
              </a:rPr>
              <a:t>Calculator Testing</a:t>
            </a:r>
          </a:p>
        </p:txBody>
      </p:sp>
      <p:sp>
        <p:nvSpPr>
          <p:cNvPr id="3" name="Content Placeholder 2"/>
          <p:cNvSpPr>
            <a:spLocks noGrp="1"/>
          </p:cNvSpPr>
          <p:nvPr>
            <p:ph idx="1"/>
          </p:nvPr>
        </p:nvSpPr>
        <p:spPr>
          <a:xfrm>
            <a:off x="457200" y="1676400"/>
            <a:ext cx="8382000" cy="4800600"/>
          </a:xfrm>
        </p:spPr>
        <p:txBody>
          <a:bodyPr>
            <a:normAutofit lnSpcReduction="10000"/>
          </a:bodyPr>
          <a:lstStyle/>
          <a:p>
            <a:r>
              <a:rPr lang="en-US" dirty="0"/>
              <a:t>Unit testing is accomplished using a combination of manual and automated tools.</a:t>
            </a:r>
          </a:p>
          <a:p>
            <a:r>
              <a:rPr lang="en-US" dirty="0"/>
              <a:t>Each new build that accepts coded and plain query string input data is accompanied by an on-screen collection of clickable URL’s with query strings representing multiple combinations of possible LOINC inputs (see next slide).  Builders click these to assure correct data transfers.</a:t>
            </a:r>
          </a:p>
          <a:p>
            <a:r>
              <a:rPr lang="en-US" dirty="0"/>
              <a:t>Our custom automated unit testing app launches each calculator and posts numerous sets regular, irregular, and erroneous inputs from our database of manually verified calculator results. (following slide).  Expected results are automatically confirmed and the Firebug JavaScript console monitors for any unexpected errors.</a:t>
            </a:r>
          </a:p>
        </p:txBody>
      </p:sp>
    </p:spTree>
    <p:extLst>
      <p:ext uri="{BB962C8B-B14F-4D97-AF65-F5344CB8AC3E}">
        <p14:creationId xmlns:p14="http://schemas.microsoft.com/office/powerpoint/2010/main" val="240897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3B5C63"/>
                </a:solidFill>
              </a:rPr>
              <a:t>Calculator Testing  (input and unit testing)</a:t>
            </a:r>
          </a:p>
        </p:txBody>
      </p:sp>
      <p:pic>
        <p:nvPicPr>
          <p:cNvPr id="5" name="Picture 4"/>
          <p:cNvPicPr>
            <a:picLocks noChangeAspect="1"/>
          </p:cNvPicPr>
          <p:nvPr/>
        </p:nvPicPr>
        <p:blipFill>
          <a:blip r:embed="rId2"/>
          <a:stretch>
            <a:fillRect/>
          </a:stretch>
        </p:blipFill>
        <p:spPr>
          <a:xfrm>
            <a:off x="685800" y="1524000"/>
            <a:ext cx="7391400" cy="5241174"/>
          </a:xfrm>
          <a:prstGeom prst="rect">
            <a:avLst/>
          </a:prstGeom>
        </p:spPr>
      </p:pic>
    </p:spTree>
    <p:extLst>
      <p:ext uri="{BB962C8B-B14F-4D97-AF65-F5344CB8AC3E}">
        <p14:creationId xmlns:p14="http://schemas.microsoft.com/office/powerpoint/2010/main" val="339364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B5C63"/>
                </a:solidFill>
              </a:rPr>
              <a:t>Calculator Testing</a:t>
            </a:r>
          </a:p>
        </p:txBody>
      </p:sp>
      <p:sp>
        <p:nvSpPr>
          <p:cNvPr id="3" name="Content Placeholder 2"/>
          <p:cNvSpPr>
            <a:spLocks noGrp="1"/>
          </p:cNvSpPr>
          <p:nvPr>
            <p:ph idx="1"/>
          </p:nvPr>
        </p:nvSpPr>
        <p:spPr/>
        <p:txBody>
          <a:bodyPr>
            <a:normAutofit/>
          </a:bodyPr>
          <a:lstStyle/>
          <a:p>
            <a:pPr lvl="0">
              <a:buClr>
                <a:srgbClr val="003366"/>
              </a:buClr>
            </a:pPr>
            <a:r>
              <a:rPr lang="en-US" dirty="0"/>
              <a:t>The majority of new calculators are suggested by our medical content partners.</a:t>
            </a:r>
            <a:r>
              <a:rPr lang="en-US" dirty="0">
                <a:solidFill>
                  <a:srgbClr val="292934"/>
                </a:solidFill>
              </a:rPr>
              <a:t> </a:t>
            </a:r>
          </a:p>
          <a:p>
            <a:pPr lvl="0">
              <a:buClr>
                <a:srgbClr val="003366"/>
              </a:buClr>
            </a:pPr>
            <a:r>
              <a:rPr lang="en-US" dirty="0">
                <a:solidFill>
                  <a:srgbClr val="292934"/>
                </a:solidFill>
              </a:rPr>
              <a:t>Partners such as </a:t>
            </a:r>
            <a:r>
              <a:rPr lang="en-US" dirty="0" err="1">
                <a:solidFill>
                  <a:srgbClr val="292934"/>
                </a:solidFill>
              </a:rPr>
              <a:t>DynaMed</a:t>
            </a:r>
            <a:r>
              <a:rPr lang="en-US" dirty="0">
                <a:solidFill>
                  <a:srgbClr val="292934"/>
                </a:solidFill>
              </a:rPr>
              <a:t> (an EBSCO company) contribute expert literature review services as well as medical editor review of new calculators.</a:t>
            </a:r>
            <a:endParaRPr lang="en-US" dirty="0"/>
          </a:p>
          <a:p>
            <a:r>
              <a:rPr lang="en-US" dirty="0"/>
              <a:t>Partners such as Facts and Comparisons </a:t>
            </a:r>
            <a:r>
              <a:rPr lang="en-US" dirty="0" err="1"/>
              <a:t>eAnswers</a:t>
            </a:r>
            <a:r>
              <a:rPr lang="en-US" dirty="0"/>
              <a:t>, Clinical Pharmacology, and Lexicomp contribute testing and calculator validation by their staff pharmacologists (all Doctors of Pharmacology). </a:t>
            </a:r>
          </a:p>
          <a:p>
            <a:r>
              <a:rPr lang="en-US" dirty="0"/>
              <a:t>Partners such as UpToDate contribute addition testing and calculator validation by their staff of deputy editors (all MD’s) as well as their staff of programmers.</a:t>
            </a:r>
          </a:p>
          <a:p>
            <a:endParaRPr lang="en-US" dirty="0"/>
          </a:p>
        </p:txBody>
      </p:sp>
      <p:pic>
        <p:nvPicPr>
          <p:cNvPr id="4" name="EBMcalcUnitTest">
            <a:hlinkClick r:id="" action="ppaction://media"/>
            <a:extLst>
              <a:ext uri="{FF2B5EF4-FFF2-40B4-BE49-F238E27FC236}">
                <a16:creationId xmlns:a16="http://schemas.microsoft.com/office/drawing/2014/main" id="{0CD0EFAA-3C36-4506-A3EB-958C6FB13C5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800600" y="838200"/>
            <a:ext cx="3612894" cy="2206625"/>
          </a:xfrm>
          <a:prstGeom prst="rect">
            <a:avLst/>
          </a:prstGeom>
        </p:spPr>
      </p:pic>
    </p:spTree>
    <p:extLst>
      <p:ext uri="{BB962C8B-B14F-4D97-AF65-F5344CB8AC3E}">
        <p14:creationId xmlns:p14="http://schemas.microsoft.com/office/powerpoint/2010/main" val="25401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2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8765"/>
            <a:ext cx="8305800" cy="990600"/>
          </a:xfrm>
        </p:spPr>
        <p:txBody>
          <a:bodyPr>
            <a:normAutofit fontScale="90000"/>
          </a:bodyPr>
          <a:lstStyle/>
          <a:p>
            <a:r>
              <a:rPr lang="en-US" sz="3600" b="1" dirty="0">
                <a:solidFill>
                  <a:srgbClr val="3B5C63"/>
                </a:solidFill>
                <a:sym typeface="Helvetica" pitchFamily="-84" charset="0"/>
              </a:rPr>
              <a:t>EBM Sources/Alerts Reviewed Every Day</a:t>
            </a:r>
            <a:endParaRPr lang="en-US" sz="3600" b="1" dirty="0">
              <a:solidFill>
                <a:srgbClr val="3B5C63"/>
              </a:solidFill>
            </a:endParaRPr>
          </a:p>
        </p:txBody>
      </p:sp>
      <p:pic>
        <p:nvPicPr>
          <p:cNvPr id="8" name="Picture 6"/>
          <p:cNvPicPr>
            <a:picLocks noChangeAspect="1"/>
          </p:cNvPicPr>
          <p:nvPr/>
        </p:nvPicPr>
        <p:blipFill>
          <a:blip r:embed="rId2"/>
          <a:srcRect/>
          <a:stretch>
            <a:fillRect/>
          </a:stretch>
        </p:blipFill>
        <p:spPr bwMode="auto">
          <a:xfrm>
            <a:off x="381000" y="1371600"/>
            <a:ext cx="5791200" cy="3224215"/>
          </a:xfrm>
          <a:prstGeom prst="rect">
            <a:avLst/>
          </a:prstGeom>
          <a:noFill/>
          <a:ln w="9525">
            <a:solidFill>
              <a:schemeClr val="bg1">
                <a:lumMod val="85000"/>
              </a:schemeClr>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xmlns="">
                <a:solidFill>
                  <a:srgbClr val="095CC4"/>
                </a:solidFill>
              </a14:hiddenFill>
            </a:ext>
          </a:extLst>
        </p:spPr>
      </p:pic>
      <p:pic>
        <p:nvPicPr>
          <p:cNvPr id="9" name="Picture 1" descr="accesss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209800"/>
            <a:ext cx="4663702" cy="2803550"/>
          </a:xfrm>
          <a:prstGeom prst="rect">
            <a:avLst/>
          </a:prstGeom>
          <a:noFill/>
          <a:ln w="9525">
            <a:solidFill>
              <a:schemeClr val="bg1">
                <a:lumMod val="85000"/>
              </a:schemeClr>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7" name="Picture 5"/>
          <p:cNvPicPr>
            <a:picLocks noChangeAspect="1"/>
          </p:cNvPicPr>
          <p:nvPr/>
        </p:nvPicPr>
        <p:blipFill>
          <a:blip r:embed="rId4"/>
          <a:srcRect/>
          <a:stretch>
            <a:fillRect/>
          </a:stretch>
        </p:blipFill>
        <p:spPr bwMode="auto">
          <a:xfrm>
            <a:off x="475673" y="5279306"/>
            <a:ext cx="5105400" cy="1079596"/>
          </a:xfrm>
          <a:prstGeom prst="rect">
            <a:avLst/>
          </a:prstGeom>
          <a:noFill/>
          <a:ln w="9525">
            <a:solidFill>
              <a:schemeClr val="bg1">
                <a:lumMod val="85000"/>
              </a:schemeClr>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xmlns="">
                <a:solidFill>
                  <a:srgbClr val="095CC4"/>
                </a:solidFill>
              </a14:hiddenFill>
            </a:ext>
          </a:extLst>
        </p:spPr>
      </p:pic>
    </p:spTree>
    <p:extLst>
      <p:ext uri="{BB962C8B-B14F-4D97-AF65-F5344CB8AC3E}">
        <p14:creationId xmlns:p14="http://schemas.microsoft.com/office/powerpoint/2010/main" val="150921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B5C63"/>
                </a:solidFill>
              </a:rPr>
              <a:t>Monitoring</a:t>
            </a:r>
            <a:r>
              <a:rPr lang="en-US" sz="3200" b="1" dirty="0"/>
              <a:t> </a:t>
            </a:r>
            <a:r>
              <a:rPr lang="en-US" sz="3200" b="1" dirty="0">
                <a:solidFill>
                  <a:srgbClr val="3B5C63"/>
                </a:solidFill>
              </a:rPr>
              <a:t>EBM</a:t>
            </a:r>
            <a:r>
              <a:rPr lang="en-US" sz="3200" b="1" dirty="0"/>
              <a:t> </a:t>
            </a:r>
            <a:r>
              <a:rPr lang="en-US" sz="3200" b="1" dirty="0">
                <a:solidFill>
                  <a:srgbClr val="3B5C63"/>
                </a:solidFill>
              </a:rPr>
              <a:t>Literature</a:t>
            </a:r>
          </a:p>
        </p:txBody>
      </p:sp>
      <p:sp>
        <p:nvSpPr>
          <p:cNvPr id="5" name="TextBox 4"/>
          <p:cNvSpPr txBox="1"/>
          <p:nvPr/>
        </p:nvSpPr>
        <p:spPr>
          <a:xfrm>
            <a:off x="304800" y="1905000"/>
            <a:ext cx="8534400" cy="3785652"/>
          </a:xfrm>
          <a:prstGeom prst="rect">
            <a:avLst/>
          </a:prstGeom>
          <a:noFill/>
        </p:spPr>
        <p:txBody>
          <a:bodyPr wrap="square" rtlCol="0">
            <a:spAutoFit/>
          </a:bodyPr>
          <a:lstStyle/>
          <a:p>
            <a:pPr marL="285750" indent="-285750">
              <a:buFont typeface="Arial"/>
              <a:buChar char="•"/>
            </a:pPr>
            <a:r>
              <a:rPr lang="en-US" sz="2400" dirty="0"/>
              <a:t>EBMcalc </a:t>
            </a:r>
            <a:r>
              <a:rPr lang="en-US" sz="2400" dirty="0" err="1"/>
              <a:t>RefBot</a:t>
            </a:r>
            <a:r>
              <a:rPr lang="en-US" sz="2400" dirty="0"/>
              <a:t> is our proprietary custom-built app that queries the National Library of Medicine PubMed databases once weekly.</a:t>
            </a:r>
          </a:p>
          <a:p>
            <a:pPr marL="285750" indent="-285750">
              <a:buFont typeface="Arial"/>
              <a:buChar char="•"/>
            </a:pPr>
            <a:r>
              <a:rPr lang="en-US" sz="2400" dirty="0"/>
              <a:t>All journal articles referenced in EBMcalc are queried.</a:t>
            </a:r>
          </a:p>
          <a:p>
            <a:pPr marL="285750" indent="-285750">
              <a:buFont typeface="Arial"/>
              <a:buChar char="•"/>
            </a:pPr>
            <a:r>
              <a:rPr lang="en-US" sz="2400" dirty="0" err="1"/>
              <a:t>RefBot</a:t>
            </a:r>
            <a:r>
              <a:rPr lang="en-US" sz="2400" dirty="0"/>
              <a:t> collects all posted updates, new </a:t>
            </a:r>
            <a:r>
              <a:rPr lang="en-US" sz="2400" dirty="0" err="1"/>
              <a:t>MeSH</a:t>
            </a:r>
            <a:r>
              <a:rPr lang="en-US" sz="2400" dirty="0"/>
              <a:t> terms and new citations.</a:t>
            </a:r>
          </a:p>
          <a:p>
            <a:pPr marL="285750" indent="-285750">
              <a:buFont typeface="Arial"/>
              <a:buChar char="•"/>
            </a:pPr>
            <a:r>
              <a:rPr lang="en-US" sz="2400" dirty="0"/>
              <a:t>Any erratum and corrections posted after publication are marked for medical director review.</a:t>
            </a:r>
          </a:p>
          <a:p>
            <a:pPr marL="285750" indent="-285750">
              <a:buFont typeface="Arial"/>
              <a:buChar char="•"/>
            </a:pPr>
            <a:r>
              <a:rPr lang="en-US" sz="2400" dirty="0" err="1"/>
              <a:t>RefBot</a:t>
            </a:r>
            <a:r>
              <a:rPr lang="en-US" sz="2400" dirty="0"/>
              <a:t> notifies editorial staff to initiate manual review and potential calculator update.</a:t>
            </a:r>
          </a:p>
        </p:txBody>
      </p:sp>
      <p:pic>
        <p:nvPicPr>
          <p:cNvPr id="7" name="Picture 6">
            <a:extLst>
              <a:ext uri="{FF2B5EF4-FFF2-40B4-BE49-F238E27FC236}">
                <a16:creationId xmlns:a16="http://schemas.microsoft.com/office/drawing/2014/main" id="{D4A4768D-317D-409B-A22A-5485B1DFBC38}"/>
              </a:ext>
            </a:extLst>
          </p:cNvPr>
          <p:cNvPicPr>
            <a:picLocks noChangeAspect="1"/>
          </p:cNvPicPr>
          <p:nvPr/>
        </p:nvPicPr>
        <p:blipFill>
          <a:blip r:embed="rId2"/>
          <a:stretch>
            <a:fillRect/>
          </a:stretch>
        </p:blipFill>
        <p:spPr>
          <a:xfrm>
            <a:off x="6781800" y="738155"/>
            <a:ext cx="1752600" cy="1129900"/>
          </a:xfrm>
          <a:prstGeom prst="rect">
            <a:avLst/>
          </a:prstGeom>
        </p:spPr>
      </p:pic>
    </p:spTree>
    <p:extLst>
      <p:ext uri="{BB962C8B-B14F-4D97-AF65-F5344CB8AC3E}">
        <p14:creationId xmlns:p14="http://schemas.microsoft.com/office/powerpoint/2010/main" val="1285633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D5D8-3895-E84A-8E6D-F56A38448DEC}"/>
              </a:ext>
            </a:extLst>
          </p:cNvPr>
          <p:cNvSpPr>
            <a:spLocks noGrp="1"/>
          </p:cNvSpPr>
          <p:nvPr>
            <p:ph type="title"/>
          </p:nvPr>
        </p:nvSpPr>
        <p:spPr/>
        <p:txBody>
          <a:bodyPr>
            <a:normAutofit fontScale="90000"/>
          </a:bodyPr>
          <a:lstStyle/>
          <a:p>
            <a:r>
              <a:rPr lang="en-US" sz="3200" b="1" dirty="0" err="1">
                <a:solidFill>
                  <a:srgbClr val="3B5C63"/>
                </a:solidFill>
              </a:rPr>
              <a:t>RefBot</a:t>
            </a:r>
            <a:r>
              <a:rPr lang="en-US" sz="3200" b="1" dirty="0">
                <a:solidFill>
                  <a:srgbClr val="3B5C63"/>
                </a:solidFill>
              </a:rPr>
              <a:t> Discovery One Day After Adding Article</a:t>
            </a:r>
          </a:p>
        </p:txBody>
      </p:sp>
      <p:pic>
        <p:nvPicPr>
          <p:cNvPr id="7" name="Picture 6">
            <a:extLst>
              <a:ext uri="{FF2B5EF4-FFF2-40B4-BE49-F238E27FC236}">
                <a16:creationId xmlns:a16="http://schemas.microsoft.com/office/drawing/2014/main" id="{4763B9F4-BDE6-BD4F-8E0B-FD373012FFE1}"/>
              </a:ext>
            </a:extLst>
          </p:cNvPr>
          <p:cNvPicPr>
            <a:picLocks noChangeAspect="1"/>
          </p:cNvPicPr>
          <p:nvPr/>
        </p:nvPicPr>
        <p:blipFill>
          <a:blip r:embed="rId2"/>
          <a:stretch>
            <a:fillRect/>
          </a:stretch>
        </p:blipFill>
        <p:spPr>
          <a:xfrm>
            <a:off x="304800" y="1530458"/>
            <a:ext cx="7315200" cy="2170012"/>
          </a:xfrm>
          <a:prstGeom prst="rect">
            <a:avLst/>
          </a:prstGeom>
          <a:ln>
            <a:solidFill>
              <a:schemeClr val="tx1">
                <a:lumMod val="90000"/>
                <a:lumOff val="10000"/>
              </a:schemeClr>
            </a:solidFill>
          </a:ln>
        </p:spPr>
      </p:pic>
      <p:pic>
        <p:nvPicPr>
          <p:cNvPr id="8" name="Picture 7">
            <a:extLst>
              <a:ext uri="{FF2B5EF4-FFF2-40B4-BE49-F238E27FC236}">
                <a16:creationId xmlns:a16="http://schemas.microsoft.com/office/drawing/2014/main" id="{9514363B-39F6-E347-A911-C10F7DC9BDB5}"/>
              </a:ext>
            </a:extLst>
          </p:cNvPr>
          <p:cNvPicPr>
            <a:picLocks noChangeAspect="1"/>
          </p:cNvPicPr>
          <p:nvPr/>
        </p:nvPicPr>
        <p:blipFill>
          <a:blip r:embed="rId3"/>
          <a:stretch>
            <a:fillRect/>
          </a:stretch>
        </p:blipFill>
        <p:spPr>
          <a:xfrm>
            <a:off x="1290249" y="4002187"/>
            <a:ext cx="6733748" cy="2170012"/>
          </a:xfrm>
          <a:prstGeom prst="rect">
            <a:avLst/>
          </a:prstGeom>
          <a:ln>
            <a:solidFill>
              <a:schemeClr val="tx1">
                <a:lumMod val="90000"/>
                <a:lumOff val="10000"/>
              </a:schemeClr>
            </a:solidFill>
          </a:ln>
        </p:spPr>
      </p:pic>
      <p:sp>
        <p:nvSpPr>
          <p:cNvPr id="10" name="Rectangle 9">
            <a:extLst>
              <a:ext uri="{FF2B5EF4-FFF2-40B4-BE49-F238E27FC236}">
                <a16:creationId xmlns:a16="http://schemas.microsoft.com/office/drawing/2014/main" id="{3C0C9A5F-55F7-9C47-8685-B5616B3D8BAA}"/>
              </a:ext>
            </a:extLst>
          </p:cNvPr>
          <p:cNvSpPr/>
          <p:nvPr/>
        </p:nvSpPr>
        <p:spPr>
          <a:xfrm>
            <a:off x="4800600" y="4953000"/>
            <a:ext cx="3223397" cy="533400"/>
          </a:xfrm>
          <a:prstGeom prst="rect">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69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B5C63"/>
                </a:solidFill>
              </a:rPr>
              <a:t>Calculator</a:t>
            </a:r>
            <a:r>
              <a:rPr lang="en-US" sz="3200" b="1" dirty="0"/>
              <a:t> </a:t>
            </a:r>
            <a:r>
              <a:rPr lang="en-US" sz="3200" b="1" dirty="0">
                <a:solidFill>
                  <a:srgbClr val="3B5C63"/>
                </a:solidFill>
              </a:rPr>
              <a:t>Update</a:t>
            </a:r>
            <a:r>
              <a:rPr lang="en-US" sz="3200" b="1" dirty="0"/>
              <a:t> </a:t>
            </a:r>
            <a:r>
              <a:rPr lang="en-US" sz="3200" b="1" dirty="0">
                <a:solidFill>
                  <a:srgbClr val="3B5C63"/>
                </a:solidFill>
              </a:rPr>
              <a:t>Process</a:t>
            </a:r>
          </a:p>
        </p:txBody>
      </p:sp>
      <p:sp>
        <p:nvSpPr>
          <p:cNvPr id="5" name="TextBox 4"/>
          <p:cNvSpPr txBox="1"/>
          <p:nvPr/>
        </p:nvSpPr>
        <p:spPr>
          <a:xfrm>
            <a:off x="304800" y="1752600"/>
            <a:ext cx="8534400" cy="4524315"/>
          </a:xfrm>
          <a:prstGeom prst="rect">
            <a:avLst/>
          </a:prstGeom>
          <a:noFill/>
        </p:spPr>
        <p:txBody>
          <a:bodyPr wrap="square" rtlCol="0">
            <a:spAutoFit/>
          </a:bodyPr>
          <a:lstStyle/>
          <a:p>
            <a:pPr marL="285750" indent="-285750">
              <a:buFont typeface="Arial"/>
              <a:buChar char="•"/>
            </a:pPr>
            <a:r>
              <a:rPr lang="en-US" sz="2400" dirty="0"/>
              <a:t>Periodically new medical literature may suggest that a calculator must be updated or removed.</a:t>
            </a:r>
          </a:p>
          <a:p>
            <a:pPr marL="285750" indent="-285750">
              <a:buFont typeface="Arial"/>
              <a:buChar char="•"/>
            </a:pPr>
            <a:r>
              <a:rPr lang="en-US" sz="2400" dirty="0"/>
              <a:t>Some outdated calculators are maintained in the collection for historical reference.  Examples are the original Gail models and Framingham calculators which give insight to how patients were treated when these calculators were in common use.</a:t>
            </a:r>
          </a:p>
          <a:p>
            <a:pPr marL="285750" indent="-285750">
              <a:buFont typeface="Arial"/>
              <a:buChar char="•"/>
            </a:pPr>
            <a:r>
              <a:rPr lang="en-US" sz="2400" dirty="0"/>
              <a:t>Rarely, an important update to an existing calculator is required.  In these cases, we utilize our custom EBMcalc </a:t>
            </a:r>
            <a:r>
              <a:rPr lang="en-US" sz="2400" dirty="0" err="1"/>
              <a:t>NotifyBot</a:t>
            </a:r>
            <a:r>
              <a:rPr lang="en-US" sz="2400" dirty="0"/>
              <a:t> to build new versions for each partner, package and send them with personalized messages, and await return receipt emails.</a:t>
            </a:r>
          </a:p>
        </p:txBody>
      </p:sp>
    </p:spTree>
    <p:extLst>
      <p:ext uri="{BB962C8B-B14F-4D97-AF65-F5344CB8AC3E}">
        <p14:creationId xmlns:p14="http://schemas.microsoft.com/office/powerpoint/2010/main" val="3429788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E9AC-5401-4AFC-A7BB-4D10184934F1}"/>
              </a:ext>
            </a:extLst>
          </p:cNvPr>
          <p:cNvSpPr>
            <a:spLocks noGrp="1"/>
          </p:cNvSpPr>
          <p:nvPr>
            <p:ph type="title"/>
          </p:nvPr>
        </p:nvSpPr>
        <p:spPr>
          <a:xfrm>
            <a:off x="228600" y="457200"/>
            <a:ext cx="8229600" cy="990600"/>
          </a:xfrm>
        </p:spPr>
        <p:txBody>
          <a:bodyPr>
            <a:normAutofit fontScale="90000"/>
          </a:bodyPr>
          <a:lstStyle/>
          <a:p>
            <a:r>
              <a:rPr lang="en-US" sz="3600" b="1" dirty="0">
                <a:solidFill>
                  <a:srgbClr val="3B5C63"/>
                </a:solidFill>
              </a:rPr>
              <a:t>EBMcalc Secret Sauce</a:t>
            </a:r>
            <a:br>
              <a:rPr lang="en-US" sz="3600" b="1" dirty="0">
                <a:solidFill>
                  <a:srgbClr val="3B5C63"/>
                </a:solidFill>
              </a:rPr>
            </a:br>
            <a:r>
              <a:rPr lang="en-US" sz="3600" b="1" dirty="0">
                <a:solidFill>
                  <a:srgbClr val="3B5C63"/>
                </a:solidFill>
              </a:rPr>
              <a:t>Flexible FHIR® Build Configuration</a:t>
            </a:r>
          </a:p>
        </p:txBody>
      </p:sp>
      <p:sp>
        <p:nvSpPr>
          <p:cNvPr id="3" name="Content Placeholder 2">
            <a:extLst>
              <a:ext uri="{FF2B5EF4-FFF2-40B4-BE49-F238E27FC236}">
                <a16:creationId xmlns:a16="http://schemas.microsoft.com/office/drawing/2014/main" id="{068353C2-C058-4BE5-BDD4-F5F62180D807}"/>
              </a:ext>
            </a:extLst>
          </p:cNvPr>
          <p:cNvSpPr>
            <a:spLocks noGrp="1"/>
          </p:cNvSpPr>
          <p:nvPr>
            <p:ph idx="1"/>
          </p:nvPr>
        </p:nvSpPr>
        <p:spPr>
          <a:xfrm>
            <a:off x="228600" y="1447800"/>
            <a:ext cx="8229600" cy="5181600"/>
          </a:xfrm>
        </p:spPr>
        <p:txBody>
          <a:bodyPr>
            <a:normAutofit fontScale="92500" lnSpcReduction="20000"/>
          </a:bodyPr>
          <a:lstStyle/>
          <a:p>
            <a:pPr marL="0" indent="0">
              <a:buNone/>
            </a:pPr>
            <a:endParaRPr lang="en-US" sz="1400" dirty="0"/>
          </a:p>
          <a:p>
            <a:pPr marL="0" indent="0">
              <a:buNone/>
            </a:pPr>
            <a:r>
              <a:rPr lang="en-US" sz="1600" dirty="0" err="1"/>
              <a:t>cat|anthro|Vitals</a:t>
            </a:r>
            <a:r>
              <a:rPr lang="en-US" sz="1600" dirty="0"/>
              <a:t>, Weights, Measures, and Graphs</a:t>
            </a:r>
          </a:p>
          <a:p>
            <a:pPr marL="0" indent="0">
              <a:buNone/>
            </a:pPr>
            <a:r>
              <a:rPr lang="en-US" sz="1600" dirty="0" err="1"/>
              <a:t>bp|Blood</a:t>
            </a:r>
            <a:r>
              <a:rPr lang="en-US" sz="1600" dirty="0"/>
              <a:t> pressure|55284-4|mmHg</a:t>
            </a:r>
          </a:p>
          <a:p>
            <a:pPr marL="0" indent="0">
              <a:buNone/>
            </a:pPr>
            <a:r>
              <a:rPr lang="en-US" sz="1600" dirty="0" err="1"/>
              <a:t>a|Heart</a:t>
            </a:r>
            <a:r>
              <a:rPr lang="en-US" sz="1600" dirty="0"/>
              <a:t> Rate|8867-4|beats/min</a:t>
            </a:r>
          </a:p>
          <a:p>
            <a:pPr marL="0" indent="0">
              <a:buNone/>
            </a:pPr>
            <a:r>
              <a:rPr lang="en-US" sz="1600" dirty="0"/>
              <a:t>a|Height|8302-2|cm|Stature_For_Age</a:t>
            </a:r>
          </a:p>
          <a:p>
            <a:pPr marL="0" indent="0">
              <a:buNone/>
            </a:pPr>
            <a:r>
              <a:rPr lang="en-US" sz="1600" dirty="0"/>
              <a:t>a|Weight|29463-7|kg|Weight_For_Age</a:t>
            </a:r>
          </a:p>
          <a:p>
            <a:pPr marL="0" indent="0">
              <a:buNone/>
            </a:pPr>
            <a:r>
              <a:rPr lang="en-US" sz="1600" dirty="0"/>
              <a:t>a|Weight|3141-9|kg|Weight_For_Age</a:t>
            </a:r>
          </a:p>
          <a:p>
            <a:pPr marL="0" indent="0">
              <a:buNone/>
            </a:pPr>
            <a:r>
              <a:rPr lang="en-US" sz="1600" dirty="0" err="1"/>
              <a:t>a|Body</a:t>
            </a:r>
            <a:r>
              <a:rPr lang="en-US" sz="1600" dirty="0"/>
              <a:t> mass index|39156-5|ratio|BMI_For_Age</a:t>
            </a:r>
          </a:p>
          <a:p>
            <a:pPr marL="0" indent="0">
              <a:buNone/>
            </a:pPr>
            <a:r>
              <a:rPr lang="en-US" sz="1600" dirty="0" err="1"/>
              <a:t>a|Head</a:t>
            </a:r>
            <a:r>
              <a:rPr lang="en-US" sz="1600" dirty="0"/>
              <a:t> circumference|9843-4|cm|Head_Circ_For_Age</a:t>
            </a:r>
          </a:p>
          <a:p>
            <a:pPr marL="0" indent="0">
              <a:buNone/>
            </a:pPr>
            <a:r>
              <a:rPr lang="en-US" sz="1600" dirty="0" err="1"/>
              <a:t>a|Head</a:t>
            </a:r>
            <a:r>
              <a:rPr lang="en-US" sz="1600" dirty="0"/>
              <a:t> circumference|8287-5|cm|Head_Circ_For_Age</a:t>
            </a:r>
          </a:p>
          <a:p>
            <a:pPr marL="0" indent="0">
              <a:buNone/>
            </a:pPr>
            <a:r>
              <a:rPr lang="en-US" sz="1600" dirty="0"/>
              <a:t>p1|Height mother|83846-6|cm</a:t>
            </a:r>
          </a:p>
          <a:p>
            <a:pPr marL="0" indent="0">
              <a:buNone/>
            </a:pPr>
            <a:r>
              <a:rPr lang="en-US" sz="1600" dirty="0"/>
              <a:t>p1|Height father|83845-8|cm</a:t>
            </a:r>
          </a:p>
          <a:p>
            <a:pPr marL="0" indent="0">
              <a:buNone/>
            </a:pPr>
            <a:r>
              <a:rPr lang="en-US" sz="1600" dirty="0" err="1"/>
              <a:t>end|cat</a:t>
            </a:r>
            <a:endParaRPr lang="en-US" sz="1600" dirty="0"/>
          </a:p>
          <a:p>
            <a:pPr marL="0" indent="0">
              <a:buNone/>
            </a:pPr>
            <a:endParaRPr lang="en-US" sz="1600" dirty="0"/>
          </a:p>
          <a:p>
            <a:pPr marL="0" indent="0">
              <a:buNone/>
            </a:pPr>
            <a:r>
              <a:rPr lang="en-US" sz="1600" dirty="0" err="1"/>
              <a:t>cat|cardio|Cardiovascular</a:t>
            </a:r>
            <a:r>
              <a:rPr lang="en-US" sz="1600" dirty="0"/>
              <a:t> Calculators</a:t>
            </a:r>
          </a:p>
          <a:p>
            <a:pPr marL="0" indent="0">
              <a:buNone/>
            </a:pPr>
            <a:r>
              <a:rPr lang="en-US" sz="1600" dirty="0" err="1"/>
              <a:t>c|Diabetes</a:t>
            </a:r>
            <a:r>
              <a:rPr lang="en-US" sz="1600" dirty="0"/>
              <a:t> </a:t>
            </a:r>
            <a:r>
              <a:rPr lang="en-US" sz="1600" dirty="0" err="1"/>
              <a:t>mellitus|Diabetes|Yes|No</a:t>
            </a:r>
            <a:endParaRPr lang="en-US" sz="1600" dirty="0"/>
          </a:p>
          <a:p>
            <a:pPr marL="0" indent="0">
              <a:buNone/>
            </a:pPr>
            <a:r>
              <a:rPr lang="en-US" sz="1600" dirty="0" err="1"/>
              <a:t>hm|On</a:t>
            </a:r>
            <a:r>
              <a:rPr lang="en-US" sz="1600" dirty="0"/>
              <a:t> hypertension </a:t>
            </a:r>
            <a:r>
              <a:rPr lang="en-US" sz="1600" dirty="0" err="1"/>
              <a:t>med|On_Hypertension_Med|Yes|No</a:t>
            </a:r>
            <a:endParaRPr lang="en-US" sz="1600" dirty="0"/>
          </a:p>
          <a:p>
            <a:pPr marL="0" indent="0">
              <a:buNone/>
            </a:pPr>
            <a:r>
              <a:rPr lang="en-US" sz="1600" dirty="0" err="1"/>
              <a:t>p|Total</a:t>
            </a:r>
            <a:r>
              <a:rPr lang="en-US" sz="1600" dirty="0"/>
              <a:t> cholesterol|2093-3|mg/dL</a:t>
            </a:r>
          </a:p>
          <a:p>
            <a:pPr marL="0" indent="0">
              <a:buNone/>
            </a:pPr>
            <a:r>
              <a:rPr lang="en-US" sz="1600" dirty="0" err="1"/>
              <a:t>p|Total</a:t>
            </a:r>
            <a:r>
              <a:rPr lang="en-US" sz="1600" dirty="0"/>
              <a:t> cholesterol|14647-2|mmol/L</a:t>
            </a:r>
          </a:p>
          <a:p>
            <a:pPr marL="0" indent="0">
              <a:buNone/>
            </a:pPr>
            <a:r>
              <a:rPr lang="en-US" sz="1600" dirty="0" err="1"/>
              <a:t>p|HDL</a:t>
            </a:r>
            <a:r>
              <a:rPr lang="en-US" sz="1600" dirty="0"/>
              <a:t> cholesterol|2085-9|mg/dL</a:t>
            </a:r>
          </a:p>
          <a:p>
            <a:pPr marL="0" indent="0">
              <a:buNone/>
            </a:pPr>
            <a:r>
              <a:rPr lang="en-US" sz="1600" dirty="0" err="1"/>
              <a:t>p|HDL</a:t>
            </a:r>
            <a:r>
              <a:rPr lang="en-US" sz="1600" dirty="0"/>
              <a:t> cholesterol|14646-4|mmol/L</a:t>
            </a:r>
          </a:p>
          <a:p>
            <a:endParaRPr lang="en-US" sz="900" dirty="0"/>
          </a:p>
        </p:txBody>
      </p:sp>
    </p:spTree>
    <p:extLst>
      <p:ext uri="{BB962C8B-B14F-4D97-AF65-F5344CB8AC3E}">
        <p14:creationId xmlns:p14="http://schemas.microsoft.com/office/powerpoint/2010/main" val="384327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E9AC-5401-4AFC-A7BB-4D10184934F1}"/>
              </a:ext>
            </a:extLst>
          </p:cNvPr>
          <p:cNvSpPr>
            <a:spLocks noGrp="1"/>
          </p:cNvSpPr>
          <p:nvPr>
            <p:ph type="title"/>
          </p:nvPr>
        </p:nvSpPr>
        <p:spPr>
          <a:xfrm>
            <a:off x="152400" y="457200"/>
            <a:ext cx="8229600" cy="990600"/>
          </a:xfrm>
        </p:spPr>
        <p:txBody>
          <a:bodyPr>
            <a:normAutofit/>
          </a:bodyPr>
          <a:lstStyle/>
          <a:p>
            <a:r>
              <a:rPr lang="en-US" sz="3200" b="1" dirty="0">
                <a:solidFill>
                  <a:srgbClr val="3B5C63"/>
                </a:solidFill>
              </a:rPr>
              <a:t>EBMcalc Secret Sauce:  LOINC Maps</a:t>
            </a:r>
          </a:p>
        </p:txBody>
      </p:sp>
      <p:sp>
        <p:nvSpPr>
          <p:cNvPr id="3" name="Content Placeholder 2">
            <a:extLst>
              <a:ext uri="{FF2B5EF4-FFF2-40B4-BE49-F238E27FC236}">
                <a16:creationId xmlns:a16="http://schemas.microsoft.com/office/drawing/2014/main" id="{068353C2-C058-4BE5-BDD4-F5F62180D807}"/>
              </a:ext>
            </a:extLst>
          </p:cNvPr>
          <p:cNvSpPr>
            <a:spLocks noGrp="1"/>
          </p:cNvSpPr>
          <p:nvPr>
            <p:ph idx="1"/>
          </p:nvPr>
        </p:nvSpPr>
        <p:spPr>
          <a:xfrm>
            <a:off x="457200" y="1066800"/>
            <a:ext cx="8229600" cy="5638800"/>
          </a:xfrm>
        </p:spPr>
        <p:txBody>
          <a:bodyPr>
            <a:normAutofit/>
          </a:bodyPr>
          <a:lstStyle/>
          <a:p>
            <a:endParaRPr lang="en-US" sz="1200" dirty="0"/>
          </a:p>
          <a:p>
            <a:endParaRPr lang="en-US" sz="900" dirty="0"/>
          </a:p>
        </p:txBody>
      </p:sp>
      <p:sp>
        <p:nvSpPr>
          <p:cNvPr id="4" name="Rectangle 3">
            <a:extLst>
              <a:ext uri="{FF2B5EF4-FFF2-40B4-BE49-F238E27FC236}">
                <a16:creationId xmlns:a16="http://schemas.microsoft.com/office/drawing/2014/main" id="{19B7AAB0-5F08-4B3B-8365-3C9AC21ACDFE}"/>
              </a:ext>
            </a:extLst>
          </p:cNvPr>
          <p:cNvSpPr/>
          <p:nvPr/>
        </p:nvSpPr>
        <p:spPr>
          <a:xfrm>
            <a:off x="304800" y="1518138"/>
            <a:ext cx="9144000" cy="4185761"/>
          </a:xfrm>
          <a:prstGeom prst="rect">
            <a:avLst/>
          </a:prstGeom>
        </p:spPr>
        <p:txBody>
          <a:bodyPr wrap="square">
            <a:spAutoFit/>
          </a:bodyPr>
          <a:lstStyle/>
          <a:p>
            <a:r>
              <a:rPr lang="en-US" sz="1400" dirty="0"/>
              <a:t>#  Age/ Measurements / Vitals</a:t>
            </a:r>
          </a:p>
          <a:p>
            <a:r>
              <a:rPr lang="en-US" sz="1400" dirty="0"/>
              <a:t>###############################</a:t>
            </a:r>
          </a:p>
          <a:p>
            <a:endParaRPr lang="en-US" sz="1400" dirty="0"/>
          </a:p>
          <a:p>
            <a:r>
              <a:rPr lang="en-US" sz="1400" dirty="0"/>
              <a:t>Age&lt;==&gt;21612-7|Years old|21612-7|yr|21612-7|years|30525-0|Years old|30525-0|yr|30525-0|years</a:t>
            </a:r>
          </a:p>
          <a:p>
            <a:r>
              <a:rPr lang="en-US" sz="1400" dirty="0" err="1"/>
              <a:t>Wgt|Weight</a:t>
            </a:r>
            <a:r>
              <a:rPr lang="en-US" sz="1400" dirty="0"/>
              <a:t>&lt;==&gt;29463-7|kg|3141-9|kg|8350-1|kg|8351-9|kg</a:t>
            </a:r>
          </a:p>
          <a:p>
            <a:r>
              <a:rPr lang="en-US" sz="1400" dirty="0" err="1"/>
              <a:t>Hgt|Height|Height_Potential|Length</a:t>
            </a:r>
            <a:r>
              <a:rPr lang="en-US" sz="1400" dirty="0"/>
              <a:t>&lt;==&gt;8302-2|cm</a:t>
            </a:r>
          </a:p>
          <a:p>
            <a:r>
              <a:rPr lang="en-US" sz="1400" dirty="0" err="1"/>
              <a:t>Head_Circumference|Head_circumference</a:t>
            </a:r>
            <a:r>
              <a:rPr lang="en-US" sz="1400" dirty="0"/>
              <a:t>&lt;==&gt;9843-4|cm|8287-5|cm|8288-3|cm|8290-9|cm|8291-7|cm</a:t>
            </a:r>
          </a:p>
          <a:p>
            <a:r>
              <a:rPr lang="en-US" sz="1400" dirty="0" err="1"/>
              <a:t>BMI|Body_Mass_Index</a:t>
            </a:r>
            <a:r>
              <a:rPr lang="en-US" sz="1400" dirty="0"/>
              <a:t>&lt;==&gt;39156-5|kg/m^2|59576-9|kg/m^2</a:t>
            </a:r>
          </a:p>
          <a:p>
            <a:r>
              <a:rPr lang="en-US" sz="1400" dirty="0" err="1"/>
              <a:t>Height_Mother</a:t>
            </a:r>
            <a:r>
              <a:rPr lang="en-US" sz="1400" dirty="0"/>
              <a:t>&lt;==&gt;83846-6|cm</a:t>
            </a:r>
          </a:p>
          <a:p>
            <a:r>
              <a:rPr lang="en-US" sz="1400" dirty="0" err="1"/>
              <a:t>Height_Father</a:t>
            </a:r>
            <a:r>
              <a:rPr lang="en-US" sz="1400" dirty="0"/>
              <a:t>&lt;==&gt;83845-8|cm</a:t>
            </a:r>
          </a:p>
          <a:p>
            <a:r>
              <a:rPr lang="en-US" sz="1400" dirty="0" err="1"/>
              <a:t>Systolic_BP|Systolic_Blood_Pressure|Sys_BP|SBP</a:t>
            </a:r>
            <a:r>
              <a:rPr lang="en-US" sz="1400" dirty="0"/>
              <a:t>&lt;==&gt;8480-6|mmHg</a:t>
            </a:r>
          </a:p>
          <a:p>
            <a:r>
              <a:rPr lang="en-US" sz="1400" dirty="0" err="1"/>
              <a:t>Diastolic_BP|Diastolic_Blood_Pressure|Dia_BP|DBP</a:t>
            </a:r>
            <a:r>
              <a:rPr lang="en-US" sz="1400" dirty="0"/>
              <a:t>&lt;==&gt;8462-4|mmHg</a:t>
            </a:r>
          </a:p>
          <a:p>
            <a:r>
              <a:rPr lang="en-US" sz="1400" dirty="0" err="1"/>
              <a:t>Systolic_BP_Percentile</a:t>
            </a:r>
            <a:r>
              <a:rPr lang="en-US" sz="1400" dirty="0"/>
              <a:t>&lt;==&gt;72165-4|%</a:t>
            </a:r>
          </a:p>
          <a:p>
            <a:r>
              <a:rPr lang="en-US" sz="1400" dirty="0" err="1"/>
              <a:t>Diastolic_BP_Percentile</a:t>
            </a:r>
            <a:r>
              <a:rPr lang="en-US" sz="1400" dirty="0"/>
              <a:t>&lt;==&gt;72164-7|%</a:t>
            </a:r>
          </a:p>
          <a:p>
            <a:r>
              <a:rPr lang="en-US" sz="1400" dirty="0" err="1"/>
              <a:t>Patient_Temp|Temperature|Temp</a:t>
            </a:r>
            <a:r>
              <a:rPr lang="en-US" sz="1400" dirty="0"/>
              <a:t>&lt;==&gt;8310-5|degC</a:t>
            </a:r>
          </a:p>
          <a:p>
            <a:r>
              <a:rPr lang="en-US" sz="1400" dirty="0" err="1"/>
              <a:t>HR|Heart_Rate</a:t>
            </a:r>
            <a:r>
              <a:rPr lang="en-US" sz="1400" dirty="0"/>
              <a:t>&lt;==&gt;8867-4|beats/min</a:t>
            </a:r>
          </a:p>
          <a:p>
            <a:r>
              <a:rPr lang="en-US" sz="1400" dirty="0" err="1"/>
              <a:t>Respiratory_Rate|RR</a:t>
            </a:r>
            <a:r>
              <a:rPr lang="en-US" sz="1400" dirty="0"/>
              <a:t>&lt;==&gt;9303-9|breaths/min|9279-1|breaths/min|76170-0|breaths/min|19840-8|breaths/min</a:t>
            </a:r>
          </a:p>
          <a:p>
            <a:r>
              <a:rPr lang="en-US" sz="1400" dirty="0" err="1"/>
              <a:t>Central_Venous_Pressure|CVP</a:t>
            </a:r>
            <a:r>
              <a:rPr lang="en-US" sz="1400" dirty="0"/>
              <a:t>&lt;==&gt;60985-9|mmHg|8591-0|mmHg</a:t>
            </a:r>
          </a:p>
          <a:p>
            <a:r>
              <a:rPr lang="en-US" sz="1400" dirty="0" err="1"/>
              <a:t>Mean_Arterial_Pressure|MAP</a:t>
            </a:r>
            <a:r>
              <a:rPr lang="en-US" sz="1400" dirty="0"/>
              <a:t>&lt;==&gt;8478-0|mmHg|8458-2|mmHg|76214-6|mmHg|75996-9|mmHg</a:t>
            </a:r>
          </a:p>
        </p:txBody>
      </p:sp>
    </p:spTree>
    <p:extLst>
      <p:ext uri="{BB962C8B-B14F-4D97-AF65-F5344CB8AC3E}">
        <p14:creationId xmlns:p14="http://schemas.microsoft.com/office/powerpoint/2010/main" val="331942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B5C63"/>
                </a:solidFill>
              </a:rPr>
              <a:t>Calculator Accuracy and Precision</a:t>
            </a:r>
          </a:p>
        </p:txBody>
      </p:sp>
      <p:sp>
        <p:nvSpPr>
          <p:cNvPr id="3" name="Content Placeholder 2"/>
          <p:cNvSpPr>
            <a:spLocks noGrp="1"/>
          </p:cNvSpPr>
          <p:nvPr>
            <p:ph idx="1"/>
          </p:nvPr>
        </p:nvSpPr>
        <p:spPr/>
        <p:txBody>
          <a:bodyPr/>
          <a:lstStyle/>
          <a:p>
            <a:r>
              <a:rPr lang="en-US" dirty="0"/>
              <a:t>Reliable calculator function is rooted in the simplicity of our source files, and the sophistication of our custom build engine. </a:t>
            </a:r>
          </a:p>
          <a:p>
            <a:r>
              <a:rPr lang="en-US" dirty="0"/>
              <a:t>No server interaction or network connectivity is required to run calculations once built as dynamic HTML.</a:t>
            </a:r>
          </a:p>
          <a:p>
            <a:r>
              <a:rPr lang="en-US" dirty="0"/>
              <a:t>Source file curation and build engine functionality have steadily matured through 20 years of development.  This creates reliable consistency in all calculator builds.</a:t>
            </a:r>
          </a:p>
          <a:p>
            <a:r>
              <a:rPr lang="en-US" dirty="0"/>
              <a:t>Steady and valuable feedback from our partners and individual users has been an enduring asset.</a:t>
            </a:r>
          </a:p>
        </p:txBody>
      </p:sp>
    </p:spTree>
    <p:extLst>
      <p:ext uri="{BB962C8B-B14F-4D97-AF65-F5344CB8AC3E}">
        <p14:creationId xmlns:p14="http://schemas.microsoft.com/office/powerpoint/2010/main" val="2383193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E9AC-5401-4AFC-A7BB-4D10184934F1}"/>
              </a:ext>
            </a:extLst>
          </p:cNvPr>
          <p:cNvSpPr>
            <a:spLocks noGrp="1"/>
          </p:cNvSpPr>
          <p:nvPr>
            <p:ph type="title"/>
          </p:nvPr>
        </p:nvSpPr>
        <p:spPr>
          <a:xfrm>
            <a:off x="152400" y="457200"/>
            <a:ext cx="8229600" cy="990600"/>
          </a:xfrm>
        </p:spPr>
        <p:txBody>
          <a:bodyPr>
            <a:normAutofit fontScale="90000"/>
          </a:bodyPr>
          <a:lstStyle/>
          <a:p>
            <a:r>
              <a:rPr lang="en-US" sz="3600" b="1" dirty="0">
                <a:solidFill>
                  <a:srgbClr val="3B5C63"/>
                </a:solidFill>
              </a:rPr>
              <a:t>EBMcalc Secret Sauce:  Unit Conversion</a:t>
            </a:r>
          </a:p>
        </p:txBody>
      </p:sp>
      <p:sp>
        <p:nvSpPr>
          <p:cNvPr id="3" name="Content Placeholder 2">
            <a:extLst>
              <a:ext uri="{FF2B5EF4-FFF2-40B4-BE49-F238E27FC236}">
                <a16:creationId xmlns:a16="http://schemas.microsoft.com/office/drawing/2014/main" id="{068353C2-C058-4BE5-BDD4-F5F62180D807}"/>
              </a:ext>
            </a:extLst>
          </p:cNvPr>
          <p:cNvSpPr>
            <a:spLocks noGrp="1"/>
          </p:cNvSpPr>
          <p:nvPr>
            <p:ph idx="1"/>
          </p:nvPr>
        </p:nvSpPr>
        <p:spPr>
          <a:xfrm>
            <a:off x="457200" y="1066800"/>
            <a:ext cx="8229600" cy="5638800"/>
          </a:xfrm>
        </p:spPr>
        <p:txBody>
          <a:bodyPr>
            <a:normAutofit/>
          </a:bodyPr>
          <a:lstStyle/>
          <a:p>
            <a:endParaRPr lang="en-US" sz="1200" dirty="0"/>
          </a:p>
          <a:p>
            <a:endParaRPr lang="en-US" sz="900" dirty="0"/>
          </a:p>
        </p:txBody>
      </p:sp>
      <p:sp>
        <p:nvSpPr>
          <p:cNvPr id="5" name="Rectangle 4">
            <a:extLst>
              <a:ext uri="{FF2B5EF4-FFF2-40B4-BE49-F238E27FC236}">
                <a16:creationId xmlns:a16="http://schemas.microsoft.com/office/drawing/2014/main" id="{5177B5EF-8A9F-4C2B-94C3-084CE5C8CA15}"/>
              </a:ext>
            </a:extLst>
          </p:cNvPr>
          <p:cNvSpPr/>
          <p:nvPr/>
        </p:nvSpPr>
        <p:spPr>
          <a:xfrm>
            <a:off x="304800" y="1447800"/>
            <a:ext cx="6400800" cy="4770537"/>
          </a:xfrm>
          <a:prstGeom prst="rect">
            <a:avLst/>
          </a:prstGeom>
        </p:spPr>
        <p:txBody>
          <a:bodyPr wrap="square">
            <a:spAutoFit/>
          </a:bodyPr>
          <a:lstStyle/>
          <a:p>
            <a:r>
              <a:rPr lang="en-US" sz="1600" dirty="0" err="1"/>
              <a:t>q|Lab</a:t>
            </a:r>
            <a:r>
              <a:rPr lang="en-US" sz="1600" dirty="0"/>
              <a:t> Conversions|units|87|pub</a:t>
            </a:r>
          </a:p>
          <a:p>
            <a:r>
              <a:rPr lang="en-US" sz="1600" dirty="0"/>
              <a:t>501|mg/dL_Bili|17.1|0</a:t>
            </a:r>
          </a:p>
          <a:p>
            <a:r>
              <a:rPr lang="en-US" sz="1600" dirty="0"/>
              <a:t>501|mg%_Bili|17.1|0</a:t>
            </a:r>
          </a:p>
          <a:p>
            <a:r>
              <a:rPr lang="en-US" sz="1600" dirty="0"/>
              <a:t>501|mcmol/L_Bili|1|0</a:t>
            </a:r>
          </a:p>
          <a:p>
            <a:r>
              <a:rPr lang="en-US" sz="1600" dirty="0"/>
              <a:t>502|mg/dL_Cr|88.4|0</a:t>
            </a:r>
          </a:p>
          <a:p>
            <a:r>
              <a:rPr lang="en-US" sz="1600" dirty="0"/>
              <a:t>502|mcmol/L_Cr|1|0</a:t>
            </a:r>
          </a:p>
          <a:p>
            <a:r>
              <a:rPr lang="en-US" sz="1600" dirty="0"/>
              <a:t>502|mmol/L_Cr|1000|0</a:t>
            </a:r>
          </a:p>
          <a:p>
            <a:r>
              <a:rPr lang="en-US" sz="1600" dirty="0"/>
              <a:t>503|mcg/mL_acet|6.62|0</a:t>
            </a:r>
          </a:p>
          <a:p>
            <a:r>
              <a:rPr lang="en-US" sz="1600" dirty="0"/>
              <a:t>503|mg/L_acet|6.62|0</a:t>
            </a:r>
          </a:p>
          <a:p>
            <a:r>
              <a:rPr lang="en-US" sz="1600" dirty="0"/>
              <a:t>503|mcmol/L_acet|1|0</a:t>
            </a:r>
          </a:p>
          <a:p>
            <a:r>
              <a:rPr lang="en-US" sz="1600" dirty="0"/>
              <a:t>504|mg/L_Amik|1.71|0</a:t>
            </a:r>
          </a:p>
          <a:p>
            <a:r>
              <a:rPr lang="en-US" sz="1600" dirty="0"/>
              <a:t>504|mcg/mL_Amik|1.71|0</a:t>
            </a:r>
          </a:p>
          <a:p>
            <a:r>
              <a:rPr lang="en-US" sz="1600" dirty="0"/>
              <a:t>504|mcmol/L_Amik|1|0</a:t>
            </a:r>
          </a:p>
          <a:p>
            <a:r>
              <a:rPr lang="en-US" sz="1600" dirty="0"/>
              <a:t>506|mg/L_Gent|2.09|0</a:t>
            </a:r>
          </a:p>
          <a:p>
            <a:r>
              <a:rPr lang="en-US" sz="1600" dirty="0"/>
              <a:t>506|mcg/mL_Gent|2.09|0</a:t>
            </a:r>
          </a:p>
          <a:p>
            <a:r>
              <a:rPr lang="en-US" sz="1600" dirty="0"/>
              <a:t>506|mcmol/L_Gent|1|0</a:t>
            </a:r>
          </a:p>
          <a:p>
            <a:r>
              <a:rPr lang="en-US" sz="1600" dirty="0"/>
              <a:t>507|mg/L_Tobra|2.14|0</a:t>
            </a:r>
          </a:p>
          <a:p>
            <a:r>
              <a:rPr lang="en-US" sz="1600" dirty="0"/>
              <a:t>507|mcg/mL_Tobra|2.14|0</a:t>
            </a:r>
          </a:p>
          <a:p>
            <a:r>
              <a:rPr lang="en-US" sz="1600" dirty="0"/>
              <a:t>507|mcmol/L_Tobra|1|0</a:t>
            </a:r>
          </a:p>
        </p:txBody>
      </p:sp>
    </p:spTree>
    <p:extLst>
      <p:ext uri="{BB962C8B-B14F-4D97-AF65-F5344CB8AC3E}">
        <p14:creationId xmlns:p14="http://schemas.microsoft.com/office/powerpoint/2010/main" val="3367934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E9AC-5401-4AFC-A7BB-4D10184934F1}"/>
              </a:ext>
            </a:extLst>
          </p:cNvPr>
          <p:cNvSpPr>
            <a:spLocks noGrp="1"/>
          </p:cNvSpPr>
          <p:nvPr>
            <p:ph type="title"/>
          </p:nvPr>
        </p:nvSpPr>
        <p:spPr>
          <a:xfrm>
            <a:off x="152400" y="457200"/>
            <a:ext cx="8229600" cy="990600"/>
          </a:xfrm>
        </p:spPr>
        <p:txBody>
          <a:bodyPr>
            <a:normAutofit fontScale="90000"/>
          </a:bodyPr>
          <a:lstStyle/>
          <a:p>
            <a:r>
              <a:rPr lang="en-US" sz="3600" b="1" dirty="0">
                <a:solidFill>
                  <a:srgbClr val="3B5C63"/>
                </a:solidFill>
              </a:rPr>
              <a:t>EBMcalc Secret Sauce:  Language Files</a:t>
            </a:r>
          </a:p>
        </p:txBody>
      </p:sp>
      <p:sp>
        <p:nvSpPr>
          <p:cNvPr id="3" name="Content Placeholder 2">
            <a:extLst>
              <a:ext uri="{FF2B5EF4-FFF2-40B4-BE49-F238E27FC236}">
                <a16:creationId xmlns:a16="http://schemas.microsoft.com/office/drawing/2014/main" id="{068353C2-C058-4BE5-BDD4-F5F62180D807}"/>
              </a:ext>
            </a:extLst>
          </p:cNvPr>
          <p:cNvSpPr>
            <a:spLocks noGrp="1"/>
          </p:cNvSpPr>
          <p:nvPr>
            <p:ph idx="1"/>
          </p:nvPr>
        </p:nvSpPr>
        <p:spPr>
          <a:xfrm>
            <a:off x="457200" y="1066800"/>
            <a:ext cx="8229600" cy="5638800"/>
          </a:xfrm>
        </p:spPr>
        <p:txBody>
          <a:bodyPr>
            <a:normAutofit/>
          </a:bodyPr>
          <a:lstStyle/>
          <a:p>
            <a:endParaRPr lang="en-US" sz="1200" dirty="0"/>
          </a:p>
          <a:p>
            <a:endParaRPr lang="en-US" sz="900" dirty="0"/>
          </a:p>
        </p:txBody>
      </p:sp>
      <p:sp>
        <p:nvSpPr>
          <p:cNvPr id="5" name="Rectangle 4">
            <a:extLst>
              <a:ext uri="{FF2B5EF4-FFF2-40B4-BE49-F238E27FC236}">
                <a16:creationId xmlns:a16="http://schemas.microsoft.com/office/drawing/2014/main" id="{5177B5EF-8A9F-4C2B-94C3-084CE5C8CA15}"/>
              </a:ext>
            </a:extLst>
          </p:cNvPr>
          <p:cNvSpPr/>
          <p:nvPr/>
        </p:nvSpPr>
        <p:spPr>
          <a:xfrm>
            <a:off x="304800" y="1295400"/>
            <a:ext cx="6400800" cy="5632311"/>
          </a:xfrm>
          <a:prstGeom prst="rect">
            <a:avLst/>
          </a:prstGeom>
        </p:spPr>
        <p:txBody>
          <a:bodyPr wrap="square">
            <a:spAutoFit/>
          </a:bodyPr>
          <a:lstStyle/>
          <a:p>
            <a:r>
              <a:rPr lang="en-US" sz="1200" dirty="0"/>
              <a:t>#</a:t>
            </a:r>
          </a:p>
          <a:p>
            <a:r>
              <a:rPr lang="en-US" sz="1200" dirty="0"/>
              <a:t>#       EBMcalc</a:t>
            </a:r>
          </a:p>
          <a:p>
            <a:r>
              <a:rPr lang="en-US" sz="1200" dirty="0"/>
              <a:t>#       SPANISH LANGUAGE INCLUDE FILE</a:t>
            </a:r>
          </a:p>
          <a:p>
            <a:r>
              <a:rPr lang="en-US" sz="1200" dirty="0"/>
              <a:t>#       Copyright 1998-2018, EBMcalc, LLC</a:t>
            </a:r>
          </a:p>
          <a:p>
            <a:r>
              <a:rPr lang="en-US" sz="1200" dirty="0"/>
              <a:t>#</a:t>
            </a:r>
          </a:p>
          <a:p>
            <a:endParaRPr lang="en-US" sz="1200" dirty="0"/>
          </a:p>
          <a:p>
            <a:r>
              <a:rPr lang="en-US" sz="1200" dirty="0"/>
              <a:t>################# used in FBUILD ######################</a:t>
            </a:r>
          </a:p>
          <a:p>
            <a:endParaRPr lang="en-US" sz="1200" dirty="0"/>
          </a:p>
          <a:p>
            <a:r>
              <a:rPr lang="en-US" sz="1200" dirty="0"/>
              <a:t>$_HOME = "CASA";</a:t>
            </a:r>
          </a:p>
          <a:p>
            <a:endParaRPr lang="en-US" sz="1200" dirty="0"/>
          </a:p>
          <a:p>
            <a:r>
              <a:rPr lang="en-US" sz="1200" dirty="0"/>
              <a:t>$_ABOUT = "SOBRE";</a:t>
            </a:r>
          </a:p>
          <a:p>
            <a:endParaRPr lang="en-US" sz="1200" dirty="0"/>
          </a:p>
          <a:p>
            <a:r>
              <a:rPr lang="en-US" sz="1200" dirty="0"/>
              <a:t>$_LOINCCODES = "CÓDIGOS LOINC";</a:t>
            </a:r>
          </a:p>
          <a:p>
            <a:endParaRPr lang="en-US" sz="1200" dirty="0"/>
          </a:p>
          <a:p>
            <a:r>
              <a:rPr lang="en-US" sz="1200" dirty="0"/>
              <a:t>$_PRESSROOM = "SALA DE PRENSA";</a:t>
            </a:r>
          </a:p>
          <a:p>
            <a:endParaRPr lang="en-US" sz="1200" dirty="0"/>
          </a:p>
          <a:p>
            <a:r>
              <a:rPr lang="en-US" sz="1200" dirty="0"/>
              <a:t>$_ONCCRITERIA = "CRITERIOS ONC";</a:t>
            </a:r>
          </a:p>
          <a:p>
            <a:endParaRPr lang="en-US" sz="1200" dirty="0"/>
          </a:p>
          <a:p>
            <a:r>
              <a:rPr lang="en-US" sz="1200" dirty="0"/>
              <a:t>$_</a:t>
            </a:r>
            <a:r>
              <a:rPr lang="en-US" sz="1200" dirty="0" err="1"/>
              <a:t>CalculatorCategory</a:t>
            </a:r>
            <a:r>
              <a:rPr lang="en-US" sz="1200" dirty="0"/>
              <a:t> = "</a:t>
            </a:r>
            <a:r>
              <a:rPr lang="en-US" sz="1200" dirty="0" err="1"/>
              <a:t>Categoría</a:t>
            </a:r>
            <a:r>
              <a:rPr lang="en-US" sz="1200" dirty="0"/>
              <a:t> de </a:t>
            </a:r>
            <a:r>
              <a:rPr lang="en-US" sz="1200" dirty="0" err="1"/>
              <a:t>calculadora</a:t>
            </a:r>
            <a:r>
              <a:rPr lang="en-US" sz="1200" dirty="0"/>
              <a:t>";</a:t>
            </a:r>
          </a:p>
          <a:p>
            <a:endParaRPr lang="en-US" sz="1200" dirty="0"/>
          </a:p>
          <a:p>
            <a:r>
              <a:rPr lang="en-US" sz="1200" dirty="0"/>
              <a:t>$_Calculator = "</a:t>
            </a:r>
            <a:r>
              <a:rPr lang="en-US" sz="1200" dirty="0" err="1"/>
              <a:t>Calculadora</a:t>
            </a:r>
            <a:r>
              <a:rPr lang="en-US" sz="1200" dirty="0"/>
              <a:t>";</a:t>
            </a:r>
          </a:p>
          <a:p>
            <a:endParaRPr lang="en-US" sz="1200" dirty="0"/>
          </a:p>
          <a:p>
            <a:r>
              <a:rPr lang="en-US" sz="1200" dirty="0"/>
              <a:t>$_Data = "</a:t>
            </a:r>
            <a:r>
              <a:rPr lang="en-US" sz="1200" dirty="0" err="1"/>
              <a:t>Datos</a:t>
            </a:r>
            <a:r>
              <a:rPr lang="en-US" sz="1200" dirty="0"/>
              <a:t>";</a:t>
            </a:r>
          </a:p>
          <a:p>
            <a:endParaRPr lang="en-US" sz="1200" dirty="0"/>
          </a:p>
          <a:p>
            <a:r>
              <a:rPr lang="en-US" sz="1200" dirty="0"/>
              <a:t>$_Conditions = "</a:t>
            </a:r>
            <a:r>
              <a:rPr lang="en-US" sz="1200" dirty="0" err="1"/>
              <a:t>Condiciones</a:t>
            </a:r>
            <a:r>
              <a:rPr lang="en-US" sz="1200" dirty="0"/>
              <a:t>";</a:t>
            </a:r>
          </a:p>
          <a:p>
            <a:endParaRPr lang="en-US" sz="1200" dirty="0"/>
          </a:p>
          <a:p>
            <a:r>
              <a:rPr lang="en-US" sz="1200" dirty="0"/>
              <a:t>$_Medications = "</a:t>
            </a:r>
            <a:r>
              <a:rPr lang="en-US" sz="1200" dirty="0" err="1"/>
              <a:t>Medicamentos</a:t>
            </a:r>
            <a:r>
              <a:rPr lang="en-US" sz="1200" dirty="0"/>
              <a:t>";</a:t>
            </a:r>
          </a:p>
          <a:p>
            <a:endParaRPr lang="en-US" sz="1200" dirty="0"/>
          </a:p>
          <a:p>
            <a:r>
              <a:rPr lang="en-US" sz="1200" dirty="0"/>
              <a:t>$_Click = "</a:t>
            </a:r>
            <a:r>
              <a:rPr lang="en-US" sz="1200" dirty="0" err="1"/>
              <a:t>Hacer</a:t>
            </a:r>
            <a:r>
              <a:rPr lang="en-US" sz="1200" dirty="0"/>
              <a:t> </a:t>
            </a:r>
            <a:r>
              <a:rPr lang="en-US" sz="1200" dirty="0" err="1"/>
              <a:t>clic</a:t>
            </a:r>
            <a:r>
              <a:rPr lang="en-US" sz="1200" dirty="0"/>
              <a:t>";</a:t>
            </a:r>
          </a:p>
          <a:p>
            <a:endParaRPr lang="en-US" sz="1200" dirty="0"/>
          </a:p>
        </p:txBody>
      </p:sp>
    </p:spTree>
    <p:extLst>
      <p:ext uri="{BB962C8B-B14F-4D97-AF65-F5344CB8AC3E}">
        <p14:creationId xmlns:p14="http://schemas.microsoft.com/office/powerpoint/2010/main" val="385566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B5C63"/>
                </a:solidFill>
              </a:rPr>
              <a:t>Calculator Accuracy and Precision</a:t>
            </a:r>
          </a:p>
        </p:txBody>
      </p:sp>
      <p:sp>
        <p:nvSpPr>
          <p:cNvPr id="3" name="Content Placeholder 2"/>
          <p:cNvSpPr>
            <a:spLocks noGrp="1"/>
          </p:cNvSpPr>
          <p:nvPr>
            <p:ph idx="1"/>
          </p:nvPr>
        </p:nvSpPr>
        <p:spPr>
          <a:xfrm>
            <a:off x="533400" y="1905000"/>
            <a:ext cx="5867400" cy="1143000"/>
          </a:xfrm>
        </p:spPr>
        <p:txBody>
          <a:bodyPr>
            <a:normAutofit/>
          </a:bodyPr>
          <a:lstStyle/>
          <a:p>
            <a:pPr marL="0" indent="0">
              <a:buNone/>
            </a:pPr>
            <a:endParaRPr lang="en-US" dirty="0"/>
          </a:p>
          <a:p>
            <a:pPr marL="0" indent="0">
              <a:buNone/>
            </a:pPr>
            <a:r>
              <a:rPr lang="en-US" dirty="0"/>
              <a:t>Our Single Source File Rule: </a:t>
            </a:r>
          </a:p>
          <a:p>
            <a:pPr marL="0" indent="0">
              <a:buNone/>
            </a:pPr>
            <a:endParaRPr lang="en-US" dirty="0"/>
          </a:p>
        </p:txBody>
      </p:sp>
      <p:sp>
        <p:nvSpPr>
          <p:cNvPr id="4" name="TextBox 3"/>
          <p:cNvSpPr txBox="1"/>
          <p:nvPr/>
        </p:nvSpPr>
        <p:spPr>
          <a:xfrm>
            <a:off x="838200" y="3276600"/>
            <a:ext cx="7620000" cy="1569660"/>
          </a:xfrm>
          <a:prstGeom prst="rect">
            <a:avLst/>
          </a:prstGeom>
          <a:noFill/>
        </p:spPr>
        <p:txBody>
          <a:bodyPr wrap="square" rtlCol="0">
            <a:spAutoFit/>
          </a:bodyPr>
          <a:lstStyle/>
          <a:p>
            <a:r>
              <a:rPr lang="en-US" sz="2400" dirty="0"/>
              <a:t>All calculator build types such as Basic, EHR connect, Lab connect, Spreadsheet, Optimization, Handheld, Tablet, and Patient view calculators are built from a single, simple source file.</a:t>
            </a:r>
          </a:p>
        </p:txBody>
      </p:sp>
    </p:spTree>
    <p:extLst>
      <p:ext uri="{BB962C8B-B14F-4D97-AF65-F5344CB8AC3E}">
        <p14:creationId xmlns:p14="http://schemas.microsoft.com/office/powerpoint/2010/main" val="118236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B5C63"/>
                </a:solidFill>
              </a:rPr>
              <a:t>New Calculator Build</a:t>
            </a:r>
          </a:p>
        </p:txBody>
      </p:sp>
      <p:sp>
        <p:nvSpPr>
          <p:cNvPr id="3" name="Content Placeholder 2"/>
          <p:cNvSpPr>
            <a:spLocks noGrp="1"/>
          </p:cNvSpPr>
          <p:nvPr>
            <p:ph idx="1"/>
          </p:nvPr>
        </p:nvSpPr>
        <p:spPr/>
        <p:txBody>
          <a:bodyPr/>
          <a:lstStyle/>
          <a:p>
            <a:r>
              <a:rPr lang="en-US" dirty="0"/>
              <a:t>Must be based in Evidence-based medicine (EBM).</a:t>
            </a:r>
          </a:p>
          <a:p>
            <a:r>
              <a:rPr lang="en-US" dirty="0"/>
              <a:t>Original journal articles containing potential new calculators are reviewed by our medical director.</a:t>
            </a:r>
          </a:p>
          <a:p>
            <a:r>
              <a:rPr lang="en-US" dirty="0"/>
              <a:t>Once approved, a new calculator source file is created and built.</a:t>
            </a:r>
          </a:p>
          <a:p>
            <a:r>
              <a:rPr lang="en-US" dirty="0"/>
              <a:t>Builders test calculators with test parameters to assure exact calculation.</a:t>
            </a:r>
          </a:p>
          <a:p>
            <a:r>
              <a:rPr lang="en-US" dirty="0"/>
              <a:t>Medical director reviews new calculator build to assure it matches the functionality specified in associated EBM literature resource.</a:t>
            </a:r>
          </a:p>
        </p:txBody>
      </p:sp>
    </p:spTree>
    <p:extLst>
      <p:ext uri="{BB962C8B-B14F-4D97-AF65-F5344CB8AC3E}">
        <p14:creationId xmlns:p14="http://schemas.microsoft.com/office/powerpoint/2010/main" val="278135058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B5C63"/>
                </a:solidFill>
              </a:rPr>
              <a:t>New Calculator Build</a:t>
            </a:r>
          </a:p>
        </p:txBody>
      </p:sp>
      <p:sp>
        <p:nvSpPr>
          <p:cNvPr id="3" name="Content Placeholder 2"/>
          <p:cNvSpPr>
            <a:spLocks noGrp="1"/>
          </p:cNvSpPr>
          <p:nvPr>
            <p:ph idx="1"/>
          </p:nvPr>
        </p:nvSpPr>
        <p:spPr>
          <a:xfrm>
            <a:off x="457200" y="1447800"/>
            <a:ext cx="8229600" cy="3581400"/>
          </a:xfrm>
        </p:spPr>
        <p:txBody>
          <a:bodyPr>
            <a:normAutofit/>
          </a:bodyPr>
          <a:lstStyle/>
          <a:p>
            <a:pPr marL="0" indent="0">
              <a:buNone/>
            </a:pPr>
            <a:r>
              <a:rPr lang="en-US" dirty="0"/>
              <a:t>Example of source file simplicity: </a:t>
            </a:r>
            <a:r>
              <a:rPr lang="en-US" dirty="0" err="1"/>
              <a:t>AnionGap.eq</a:t>
            </a:r>
            <a:endParaRPr lang="en-US" dirty="0"/>
          </a:p>
          <a:p>
            <a:pPr marL="0" indent="0">
              <a:buNone/>
            </a:pPr>
            <a:endParaRPr lang="en-US" sz="1200" dirty="0"/>
          </a:p>
          <a:p>
            <a:pPr marL="0" indent="0">
              <a:buNone/>
            </a:pPr>
            <a:r>
              <a:rPr lang="en-US" sz="1200" dirty="0" err="1"/>
              <a:t>e|Anion</a:t>
            </a:r>
            <a:r>
              <a:rPr lang="en-US" sz="1200" dirty="0"/>
              <a:t> </a:t>
            </a:r>
            <a:r>
              <a:rPr lang="en-US" sz="1200" dirty="0" err="1"/>
              <a:t>Gap|Renal</a:t>
            </a:r>
            <a:r>
              <a:rPr lang="en-US" sz="1200" dirty="0"/>
              <a:t>; Fluid; Electrolytes; Metabolism; Emergency|87|pub|276.2 Acidosis; 775.7 Late </a:t>
            </a:r>
            <a:r>
              <a:rPr lang="en-US" sz="1200" dirty="0" err="1"/>
              <a:t>metab</a:t>
            </a:r>
            <a:r>
              <a:rPr lang="en-US" sz="1200" dirty="0"/>
              <a:t> acidosis </a:t>
            </a:r>
            <a:r>
              <a:rPr lang="en-US" sz="1200" dirty="0" err="1"/>
              <a:t>nb</a:t>
            </a:r>
            <a:endParaRPr lang="en-US" sz="1200" dirty="0"/>
          </a:p>
          <a:p>
            <a:pPr marL="0" indent="0">
              <a:buNone/>
            </a:pPr>
            <a:r>
              <a:rPr lang="en-US" sz="1200" dirty="0" err="1"/>
              <a:t>eq|AG</a:t>
            </a:r>
            <a:r>
              <a:rPr lang="en-US" sz="1200" dirty="0"/>
              <a:t> = Na - (</a:t>
            </a:r>
            <a:r>
              <a:rPr lang="en-US" sz="1200" dirty="0" err="1"/>
              <a:t>Cl</a:t>
            </a:r>
            <a:r>
              <a:rPr lang="en-US" sz="1200" dirty="0"/>
              <a:t> + HCO3)|</a:t>
            </a:r>
            <a:r>
              <a:rPr lang="en-US" sz="1200" dirty="0" err="1"/>
              <a:t>mEq</a:t>
            </a:r>
            <a:r>
              <a:rPr lang="en-US" sz="1200" dirty="0"/>
              <a:t>/L</a:t>
            </a:r>
          </a:p>
          <a:p>
            <a:pPr marL="0" indent="0">
              <a:buNone/>
            </a:pPr>
            <a:r>
              <a:rPr lang="en-US" sz="1200" dirty="0" err="1"/>
              <a:t>p|Na|mEq</a:t>
            </a:r>
            <a:r>
              <a:rPr lang="en-US" sz="1200" dirty="0"/>
              <a:t>/L||80|200</a:t>
            </a:r>
          </a:p>
          <a:p>
            <a:pPr marL="0" indent="0">
              <a:buNone/>
            </a:pPr>
            <a:r>
              <a:rPr lang="en-US" sz="1200" dirty="0" err="1"/>
              <a:t>p|Cl|mEq</a:t>
            </a:r>
            <a:r>
              <a:rPr lang="en-US" sz="1200" dirty="0"/>
              <a:t>/L||60|180</a:t>
            </a:r>
          </a:p>
          <a:p>
            <a:pPr marL="0" indent="0">
              <a:buNone/>
            </a:pPr>
            <a:r>
              <a:rPr lang="en-US" sz="1200" dirty="0"/>
              <a:t>p|HCO3|mEq/L</a:t>
            </a:r>
          </a:p>
          <a:p>
            <a:pPr marL="0" indent="0">
              <a:buNone/>
            </a:pPr>
            <a:endParaRPr lang="en-US" sz="1100" dirty="0"/>
          </a:p>
          <a:p>
            <a:pPr marL="0" indent="0">
              <a:buNone/>
            </a:pPr>
            <a:endParaRPr lang="en-US" sz="1100" dirty="0"/>
          </a:p>
          <a:p>
            <a:pPr marL="0" indent="0">
              <a:buNone/>
            </a:pPr>
            <a:r>
              <a:rPr lang="en-US" dirty="0"/>
              <a:t>Builds </a:t>
            </a:r>
            <a:r>
              <a:rPr lang="en-US" dirty="0" err="1"/>
              <a:t>AnionGap.htm</a:t>
            </a:r>
            <a:r>
              <a:rPr lang="en-US" dirty="0"/>
              <a:t>:</a:t>
            </a:r>
          </a:p>
        </p:txBody>
      </p:sp>
      <p:sp>
        <p:nvSpPr>
          <p:cNvPr id="5" name="TextBox 4"/>
          <p:cNvSpPr txBox="1"/>
          <p:nvPr/>
        </p:nvSpPr>
        <p:spPr>
          <a:xfrm>
            <a:off x="457200" y="4267200"/>
            <a:ext cx="3124200" cy="1754327"/>
          </a:xfrm>
          <a:prstGeom prst="rect">
            <a:avLst/>
          </a:prstGeom>
          <a:noFill/>
        </p:spPr>
        <p:txBody>
          <a:bodyPr wrap="square" rtlCol="0">
            <a:spAutoFit/>
          </a:bodyPr>
          <a:lstStyle/>
          <a:p>
            <a:r>
              <a:rPr lang="en-US" dirty="0"/>
              <a:t>For internal calculator consistency all source file equations and parameters are used both in the HTML presentation and in the underlying JavaScript.</a:t>
            </a:r>
          </a:p>
        </p:txBody>
      </p:sp>
      <p:pic>
        <p:nvPicPr>
          <p:cNvPr id="6" name="Picture 5">
            <a:extLst>
              <a:ext uri="{FF2B5EF4-FFF2-40B4-BE49-F238E27FC236}">
                <a16:creationId xmlns:a16="http://schemas.microsoft.com/office/drawing/2014/main" id="{E6D05145-3396-480D-B176-B9E6E051BD05}"/>
              </a:ext>
            </a:extLst>
          </p:cNvPr>
          <p:cNvPicPr>
            <a:picLocks noChangeAspect="1"/>
          </p:cNvPicPr>
          <p:nvPr/>
        </p:nvPicPr>
        <p:blipFill>
          <a:blip r:embed="rId2"/>
          <a:stretch>
            <a:fillRect/>
          </a:stretch>
        </p:blipFill>
        <p:spPr>
          <a:xfrm>
            <a:off x="3581400" y="2391467"/>
            <a:ext cx="4519489" cy="4085533"/>
          </a:xfrm>
          <a:prstGeom prst="rect">
            <a:avLst/>
          </a:prstGeom>
        </p:spPr>
      </p:pic>
    </p:spTree>
    <p:extLst>
      <p:ext uri="{BB962C8B-B14F-4D97-AF65-F5344CB8AC3E}">
        <p14:creationId xmlns:p14="http://schemas.microsoft.com/office/powerpoint/2010/main" val="4171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54100"/>
          </a:xfrm>
        </p:spPr>
        <p:txBody>
          <a:bodyPr>
            <a:normAutofit/>
          </a:bodyPr>
          <a:lstStyle/>
          <a:p>
            <a:r>
              <a:rPr lang="en-US" sz="3200" b="1" dirty="0" err="1">
                <a:solidFill>
                  <a:srgbClr val="3B5C63"/>
                </a:solidFill>
                <a:latin typeface="Helvetica" pitchFamily="-84" charset="0"/>
                <a:sym typeface="Helvetica" pitchFamily="-84" charset="0"/>
              </a:rPr>
              <a:t>EBMcalc</a:t>
            </a:r>
            <a:r>
              <a:rPr lang="en-US" sz="3200" b="1" dirty="0">
                <a:solidFill>
                  <a:srgbClr val="3B5C63"/>
                </a:solidFill>
                <a:latin typeface="Helvetica" pitchFamily="-84" charset="0"/>
                <a:sym typeface="Helvetica" pitchFamily="-84" charset="0"/>
              </a:rPr>
              <a:t> Responsiveness</a:t>
            </a:r>
            <a:endParaRPr lang="en-US" sz="3200" b="1" dirty="0">
              <a:solidFill>
                <a:srgbClr val="3B5C63"/>
              </a:solidFill>
            </a:endParaRPr>
          </a:p>
        </p:txBody>
      </p:sp>
      <p:pic>
        <p:nvPicPr>
          <p:cNvPr id="5" name="Picture 1" descr="eliinacpj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17" y="1524000"/>
            <a:ext cx="4187807" cy="2395383"/>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Lst>
        </p:spPr>
      </p:pic>
      <p:pic>
        <p:nvPicPr>
          <p:cNvPr id="6" name="Picture 2" descr="eliartic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186" y="2073183"/>
            <a:ext cx="3394059" cy="3711261"/>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621672" y="4610150"/>
            <a:ext cx="2400300" cy="1323439"/>
          </a:xfrm>
          <a:prstGeom prst="rect">
            <a:avLst/>
          </a:prstGeom>
          <a:noFill/>
        </p:spPr>
        <p:txBody>
          <a:bodyPr wrap="square" rtlCol="0">
            <a:spAutoFit/>
          </a:bodyPr>
          <a:lstStyle/>
          <a:p>
            <a:r>
              <a:rPr lang="en-US" sz="2000" b="1" dirty="0">
                <a:solidFill>
                  <a:srgbClr val="3B5C63"/>
                </a:solidFill>
                <a:latin typeface="Helvetica" pitchFamily="34" charset="0"/>
                <a:cs typeface="Helvetica" pitchFamily="34" charset="0"/>
              </a:rPr>
              <a:t>Request to product </a:t>
            </a:r>
          </a:p>
          <a:p>
            <a:r>
              <a:rPr lang="en-US" sz="2000" b="1" dirty="0">
                <a:solidFill>
                  <a:srgbClr val="3B5C63"/>
                </a:solidFill>
                <a:latin typeface="Helvetica" pitchFamily="34" charset="0"/>
                <a:cs typeface="Helvetica" pitchFamily="34" charset="0"/>
              </a:rPr>
              <a:t>creation in</a:t>
            </a:r>
          </a:p>
          <a:p>
            <a:r>
              <a:rPr lang="en-US" sz="2000" b="1" u="sng" dirty="0">
                <a:solidFill>
                  <a:srgbClr val="3B5C63"/>
                </a:solidFill>
                <a:latin typeface="Helvetica" pitchFamily="34" charset="0"/>
                <a:cs typeface="Helvetica" pitchFamily="34" charset="0"/>
              </a:rPr>
              <a:t>1 week  </a:t>
            </a: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7303" y="3352800"/>
            <a:ext cx="4231593" cy="285934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Down Arrow 9"/>
          <p:cNvSpPr/>
          <p:nvPr/>
        </p:nvSpPr>
        <p:spPr>
          <a:xfrm rot="18531329">
            <a:off x="2549838" y="2689293"/>
            <a:ext cx="449520" cy="3222195"/>
          </a:xfrm>
          <a:prstGeom prst="downArrow">
            <a:avLst>
              <a:gd name="adj1" fmla="val 50000"/>
              <a:gd name="adj2" fmla="val 55625"/>
            </a:avLst>
          </a:prstGeom>
          <a:solidFill>
            <a:srgbClr val="80BF7E"/>
          </a:solidFill>
          <a:ln w="12700">
            <a:solidFill>
              <a:schemeClr val="tx1">
                <a:lumMod val="10000"/>
                <a:lumOff val="90000"/>
              </a:schemeClr>
            </a:solidFill>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29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FEE2-13B9-4F54-B904-54394BFF9B46}"/>
              </a:ext>
            </a:extLst>
          </p:cNvPr>
          <p:cNvSpPr>
            <a:spLocks noGrp="1"/>
          </p:cNvSpPr>
          <p:nvPr>
            <p:ph type="title"/>
          </p:nvPr>
        </p:nvSpPr>
        <p:spPr>
          <a:xfrm>
            <a:off x="457200" y="457200"/>
            <a:ext cx="8229600" cy="914400"/>
          </a:xfrm>
        </p:spPr>
        <p:txBody>
          <a:bodyPr/>
          <a:lstStyle/>
          <a:p>
            <a:r>
              <a:rPr lang="en-US" sz="3200" b="1" dirty="0">
                <a:solidFill>
                  <a:srgbClr val="3B5C63"/>
                </a:solidFill>
                <a:latin typeface="Helvetica" pitchFamily="-84" charset="0"/>
              </a:rPr>
              <a:t>EBMcalc </a:t>
            </a:r>
            <a:r>
              <a:rPr lang="en-US" sz="3200" b="1" dirty="0" err="1">
                <a:solidFill>
                  <a:srgbClr val="3B5C63"/>
                </a:solidFill>
                <a:latin typeface="Helvetica" pitchFamily="-84" charset="0"/>
              </a:rPr>
              <a:t>LangDev</a:t>
            </a:r>
            <a:r>
              <a:rPr lang="en-US" sz="3200" b="1" dirty="0">
                <a:solidFill>
                  <a:srgbClr val="3B5C63"/>
                </a:solidFill>
                <a:latin typeface="Helvetica" pitchFamily="-84" charset="0"/>
              </a:rPr>
              <a:t> Server</a:t>
            </a:r>
          </a:p>
        </p:txBody>
      </p:sp>
      <p:pic>
        <p:nvPicPr>
          <p:cNvPr id="4" name="Picture 3">
            <a:extLst>
              <a:ext uri="{FF2B5EF4-FFF2-40B4-BE49-F238E27FC236}">
                <a16:creationId xmlns:a16="http://schemas.microsoft.com/office/drawing/2014/main" id="{01F98B80-FD59-441C-9015-77EDC3CD8BDC}"/>
              </a:ext>
            </a:extLst>
          </p:cNvPr>
          <p:cNvPicPr>
            <a:picLocks noChangeAspect="1"/>
          </p:cNvPicPr>
          <p:nvPr/>
        </p:nvPicPr>
        <p:blipFill>
          <a:blip r:embed="rId2"/>
          <a:stretch>
            <a:fillRect/>
          </a:stretch>
        </p:blipFill>
        <p:spPr>
          <a:xfrm>
            <a:off x="609600" y="1371600"/>
            <a:ext cx="7010400" cy="5275007"/>
          </a:xfrm>
          <a:prstGeom prst="rect">
            <a:avLst/>
          </a:prstGeom>
        </p:spPr>
      </p:pic>
    </p:spTree>
    <p:extLst>
      <p:ext uri="{BB962C8B-B14F-4D97-AF65-F5344CB8AC3E}">
        <p14:creationId xmlns:p14="http://schemas.microsoft.com/office/powerpoint/2010/main" val="3289082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FEE2-13B9-4F54-B904-54394BFF9B46}"/>
              </a:ext>
            </a:extLst>
          </p:cNvPr>
          <p:cNvSpPr>
            <a:spLocks noGrp="1"/>
          </p:cNvSpPr>
          <p:nvPr>
            <p:ph type="title"/>
          </p:nvPr>
        </p:nvSpPr>
        <p:spPr>
          <a:xfrm>
            <a:off x="457200" y="419100"/>
            <a:ext cx="8229600" cy="1028700"/>
          </a:xfrm>
        </p:spPr>
        <p:txBody>
          <a:bodyPr>
            <a:normAutofit fontScale="90000"/>
          </a:bodyPr>
          <a:lstStyle/>
          <a:p>
            <a:r>
              <a:rPr lang="en-US" sz="3200" b="1" dirty="0">
                <a:solidFill>
                  <a:srgbClr val="3B5C63"/>
                </a:solidFill>
                <a:latin typeface="Helvetica" pitchFamily="-84" charset="0"/>
              </a:rPr>
              <a:t>EBMcalc Dx </a:t>
            </a:r>
            <a:r>
              <a:rPr lang="en-US" sz="3200" b="1" dirty="0" err="1">
                <a:solidFill>
                  <a:srgbClr val="3B5C63"/>
                </a:solidFill>
                <a:latin typeface="Helvetica" pitchFamily="-84" charset="0"/>
              </a:rPr>
              <a:t>Serverfor</a:t>
            </a:r>
            <a:r>
              <a:rPr lang="en-US" sz="3200" b="1" dirty="0">
                <a:solidFill>
                  <a:srgbClr val="3B5C63"/>
                </a:solidFill>
                <a:latin typeface="Helvetica" pitchFamily="-84" charset="0"/>
              </a:rPr>
              <a:t> Meta Data Management</a:t>
            </a:r>
          </a:p>
        </p:txBody>
      </p:sp>
      <p:pic>
        <p:nvPicPr>
          <p:cNvPr id="3" name="Picture 2">
            <a:extLst>
              <a:ext uri="{FF2B5EF4-FFF2-40B4-BE49-F238E27FC236}">
                <a16:creationId xmlns:a16="http://schemas.microsoft.com/office/drawing/2014/main" id="{B26337E8-4134-417B-9CF5-767CDCABBA18}"/>
              </a:ext>
            </a:extLst>
          </p:cNvPr>
          <p:cNvPicPr>
            <a:picLocks noChangeAspect="1"/>
          </p:cNvPicPr>
          <p:nvPr/>
        </p:nvPicPr>
        <p:blipFill>
          <a:blip r:embed="rId2"/>
          <a:stretch>
            <a:fillRect/>
          </a:stretch>
        </p:blipFill>
        <p:spPr>
          <a:xfrm>
            <a:off x="609601" y="1371600"/>
            <a:ext cx="7011837" cy="5276088"/>
          </a:xfrm>
          <a:prstGeom prst="rect">
            <a:avLst/>
          </a:prstGeom>
        </p:spPr>
      </p:pic>
    </p:spTree>
    <p:extLst>
      <p:ext uri="{BB962C8B-B14F-4D97-AF65-F5344CB8AC3E}">
        <p14:creationId xmlns:p14="http://schemas.microsoft.com/office/powerpoint/2010/main" val="115283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B5C63"/>
                </a:solidFill>
              </a:rPr>
              <a:t>Calculator Testing</a:t>
            </a:r>
          </a:p>
        </p:txBody>
      </p:sp>
      <p:sp>
        <p:nvSpPr>
          <p:cNvPr id="3" name="Content Placeholder 2"/>
          <p:cNvSpPr>
            <a:spLocks noGrp="1"/>
          </p:cNvSpPr>
          <p:nvPr>
            <p:ph idx="1"/>
          </p:nvPr>
        </p:nvSpPr>
        <p:spPr>
          <a:xfrm>
            <a:off x="533400" y="1524000"/>
            <a:ext cx="8915400" cy="1219200"/>
          </a:xfrm>
        </p:spPr>
        <p:txBody>
          <a:bodyPr/>
          <a:lstStyle/>
          <a:p>
            <a:pPr marL="0" indent="0">
              <a:buNone/>
            </a:pPr>
            <a:r>
              <a:rPr lang="en-US" dirty="0"/>
              <a:t>All calculator builds must pass formal W3C validation testing assuring syntactically correct HTML/XHTML standards. </a:t>
            </a:r>
          </a:p>
        </p:txBody>
      </p:sp>
      <p:pic>
        <p:nvPicPr>
          <p:cNvPr id="4" name="Picture 3" descr="w3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638358"/>
            <a:ext cx="6381821" cy="3983085"/>
          </a:xfrm>
          <a:prstGeom prst="rect">
            <a:avLst/>
          </a:prstGeom>
        </p:spPr>
      </p:pic>
    </p:spTree>
    <p:extLst>
      <p:ext uri="{BB962C8B-B14F-4D97-AF65-F5344CB8AC3E}">
        <p14:creationId xmlns:p14="http://schemas.microsoft.com/office/powerpoint/2010/main" val="139792126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medcalc">
      <a:dk1>
        <a:srgbClr val="292934"/>
      </a:dk1>
      <a:lt1>
        <a:srgbClr val="FFFFFF"/>
      </a:lt1>
      <a:dk2>
        <a:srgbClr val="003366"/>
      </a:dk2>
      <a:lt2>
        <a:srgbClr val="F3F2DC"/>
      </a:lt2>
      <a:accent1>
        <a:srgbClr val="003366"/>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calc">
    <a:dk1>
      <a:srgbClr val="292934"/>
    </a:dk1>
    <a:lt1>
      <a:srgbClr val="FFFFFF"/>
    </a:lt1>
    <a:dk2>
      <a:srgbClr val="003366"/>
    </a:dk2>
    <a:lt2>
      <a:srgbClr val="F3F2DC"/>
    </a:lt2>
    <a:accent1>
      <a:srgbClr val="003366"/>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3005</TotalTime>
  <Words>1591</Words>
  <Application>Microsoft Macintosh PowerPoint</Application>
  <PresentationFormat>On-screen Show (4:3)</PresentationFormat>
  <Paragraphs>155</Paragraphs>
  <Slides>21</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Helvetica</vt:lpstr>
      <vt:lpstr>Custom Design</vt:lpstr>
      <vt:lpstr>Clarity</vt:lpstr>
      <vt:lpstr>EBMcalc and EBMcalc FHIR® Edition System Build Quality Assurance </vt:lpstr>
      <vt:lpstr>Calculator Accuracy and Precision</vt:lpstr>
      <vt:lpstr>Calculator Accuracy and Precision</vt:lpstr>
      <vt:lpstr>New Calculator Build</vt:lpstr>
      <vt:lpstr>New Calculator Build</vt:lpstr>
      <vt:lpstr>EBMcalc Responsiveness</vt:lpstr>
      <vt:lpstr>EBMcalc LangDev Server</vt:lpstr>
      <vt:lpstr>EBMcalc Dx Serverfor Meta Data Management</vt:lpstr>
      <vt:lpstr>Calculator Testing</vt:lpstr>
      <vt:lpstr>Calculator Testing</vt:lpstr>
      <vt:lpstr>Calculator Testing</vt:lpstr>
      <vt:lpstr>Calculator Testing  (input and unit testing)</vt:lpstr>
      <vt:lpstr>Calculator Testing</vt:lpstr>
      <vt:lpstr>EBM Sources/Alerts Reviewed Every Day</vt:lpstr>
      <vt:lpstr>Monitoring EBM Literature</vt:lpstr>
      <vt:lpstr>RefBot Discovery One Day After Adding Article</vt:lpstr>
      <vt:lpstr>Calculator Update Process</vt:lpstr>
      <vt:lpstr>EBMcalc Secret Sauce Flexible FHIR® Build Configuration</vt:lpstr>
      <vt:lpstr>EBMcalc Secret Sauce:  LOINC Maps</vt:lpstr>
      <vt:lpstr>EBMcalc Secret Sauce:  Unit Conversion</vt:lpstr>
      <vt:lpstr>EBMcalc Secret Sauce:  Language Files</vt:lpstr>
    </vt:vector>
  </TitlesOfParts>
  <Company>Ogilvy &amp; Mather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mara.leff</dc:creator>
  <cp:lastModifiedBy>Leff, Louis E</cp:lastModifiedBy>
  <cp:revision>155</cp:revision>
  <dcterms:created xsi:type="dcterms:W3CDTF">2013-04-09T14:48:59Z</dcterms:created>
  <dcterms:modified xsi:type="dcterms:W3CDTF">2019-10-05T15:30:16Z</dcterms:modified>
</cp:coreProperties>
</file>